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5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5666" autoAdjust="0"/>
  </p:normalViewPr>
  <p:slideViewPr>
    <p:cSldViewPr snapToGrid="0">
      <p:cViewPr varScale="1">
        <p:scale>
          <a:sx n="84" d="100"/>
          <a:sy n="84" d="100"/>
        </p:scale>
        <p:origin x="163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FA2F1F-62C2-4B97-9B05-2DE340F7CDE7}" type="datetimeFigureOut">
              <a:rPr lang="en-GB" smtClean="0"/>
              <a:t>01/04/2025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17D55F-A7C6-4E35-8661-1B902BB4EF92}" type="slidenum">
              <a:rPr lang="en-GB" smtClean="0"/>
              <a:t>‹#›</a:t>
            </a:fld>
            <a:endParaRPr lang="en-GB"/>
          </a:p>
        </p:txBody>
      </p:sp>
    </p:spTree>
    <p:extLst>
      <p:ext uri="{BB962C8B-B14F-4D97-AF65-F5344CB8AC3E}">
        <p14:creationId xmlns:p14="http://schemas.microsoft.com/office/powerpoint/2010/main" val="2620360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aims of this workshop are:</a:t>
            </a:r>
          </a:p>
          <a:p>
            <a:endParaRPr lang="en-GB" dirty="0"/>
          </a:p>
          <a:p>
            <a:r>
              <a:rPr lang="en-GB" dirty="0"/>
              <a:t>-To understand critical path analysis and the types of problems that are solved with critical path analysis.</a:t>
            </a:r>
          </a:p>
          <a:p>
            <a:endParaRPr lang="en-GB" dirty="0"/>
          </a:p>
          <a:p>
            <a:r>
              <a:rPr lang="en-GB" dirty="0"/>
              <a:t>-To understand how maths and operational research are used in real life.</a:t>
            </a: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a:t>
            </a:fld>
            <a:endParaRPr lang="en-GB"/>
          </a:p>
        </p:txBody>
      </p:sp>
    </p:spTree>
    <p:extLst>
      <p:ext uri="{BB962C8B-B14F-4D97-AF65-F5344CB8AC3E}">
        <p14:creationId xmlns:p14="http://schemas.microsoft.com/office/powerpoint/2010/main" val="3310895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93328E"/>
                </a:solidFill>
              </a:rPr>
              <a:t>Student worksheet question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rgbClr val="93328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students to fill out the activity and duration columns in the table on their worksheets so that they match the slide.</a:t>
            </a:r>
          </a:p>
          <a:p>
            <a:endParaRPr lang="en-GB" dirty="0"/>
          </a:p>
          <a:p>
            <a:r>
              <a:rPr lang="en-GB" dirty="0"/>
              <a:t>We’ve given the tasks random labels to make creating a diagram easier later, as well as the table on the next slide.</a:t>
            </a:r>
          </a:p>
          <a:p>
            <a:endParaRPr lang="en-GB" dirty="0"/>
          </a:p>
          <a:p>
            <a:r>
              <a:rPr lang="en-GB" dirty="0"/>
              <a:t>The label A doesn’t necessarily mean you’d start with boiling your water.</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10</a:t>
            </a:fld>
            <a:endParaRPr lang="en-GB"/>
          </a:p>
        </p:txBody>
      </p:sp>
    </p:spTree>
    <p:extLst>
      <p:ext uri="{BB962C8B-B14F-4D97-AF65-F5344CB8AC3E}">
        <p14:creationId xmlns:p14="http://schemas.microsoft.com/office/powerpoint/2010/main" val="1609767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base" latinLnBrk="0" hangingPunct="1">
              <a:lnSpc>
                <a:spcPct val="100000"/>
              </a:lnSpc>
              <a:spcBef>
                <a:spcPts val="0"/>
              </a:spcBef>
              <a:spcAft>
                <a:spcPts val="0"/>
              </a:spcAft>
              <a:buClrTx/>
              <a:buSzTx/>
              <a:buFontTx/>
              <a:buNone/>
              <a:tabLst/>
              <a:defRPr/>
            </a:pPr>
            <a:r>
              <a:rPr lang="en-GB" b="1" dirty="0">
                <a:solidFill>
                  <a:srgbClr val="93328E"/>
                </a:solidFill>
              </a:rPr>
              <a:t>Student worksheet question 3</a:t>
            </a:r>
          </a:p>
          <a:p>
            <a:pPr marL="0" lvl="1" fontAlgn="base"/>
            <a:r>
              <a:rPr lang="en-GB" b="0" dirty="0"/>
              <a:t>Ask students to fill out the ‘depends on’ column in their tables. This will turn their tables into ‘precedence tables’.</a:t>
            </a:r>
          </a:p>
          <a:p>
            <a:pPr marL="0" lvl="1" fontAlgn="base"/>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11</a:t>
            </a:fld>
            <a:endParaRPr lang="en-GB"/>
          </a:p>
        </p:txBody>
      </p:sp>
    </p:spTree>
    <p:extLst>
      <p:ext uri="{BB962C8B-B14F-4D97-AF65-F5344CB8AC3E}">
        <p14:creationId xmlns:p14="http://schemas.microsoft.com/office/powerpoint/2010/main" val="2586034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fontAlgn="base"/>
            <a:r>
              <a:rPr lang="en-GB" b="0" dirty="0"/>
              <a:t>This is called ‘a precedence table’ and helps to organise the activities and show the constraints.</a:t>
            </a:r>
          </a:p>
          <a:p>
            <a:pPr marL="0" lvl="1" fontAlgn="base"/>
            <a:endParaRPr lang="en-GB" b="0" dirty="0"/>
          </a:p>
          <a:p>
            <a:pPr marL="0" lvl="1" fontAlgn="base"/>
            <a:r>
              <a:rPr lang="en-GB" b="0" dirty="0"/>
              <a:t>Notice that the dependencies only refer to the activities </a:t>
            </a:r>
            <a:r>
              <a:rPr lang="en-GB" b="0" dirty="0">
                <a:solidFill>
                  <a:srgbClr val="93328E"/>
                </a:solidFill>
              </a:rPr>
              <a:t>immediately</a:t>
            </a:r>
            <a:r>
              <a:rPr lang="en-GB" b="0" dirty="0"/>
              <a:t> before the activity in question. </a:t>
            </a:r>
          </a:p>
          <a:p>
            <a:pPr marL="0" lvl="1" fontAlgn="base"/>
            <a:endParaRPr lang="en-GB" b="0" dirty="0"/>
          </a:p>
          <a:p>
            <a:pPr marL="0" lvl="1" fontAlgn="base"/>
            <a:r>
              <a:rPr lang="en-GB" b="0" dirty="0"/>
              <a:t>For example, when you make a cup of tea, brewing the tea cannot happen before you have boiled the kettle!</a:t>
            </a: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12</a:t>
            </a:fld>
            <a:endParaRPr lang="en-GB"/>
          </a:p>
        </p:txBody>
      </p:sp>
    </p:spTree>
    <p:extLst>
      <p:ext uri="{BB962C8B-B14F-4D97-AF65-F5344CB8AC3E}">
        <p14:creationId xmlns:p14="http://schemas.microsoft.com/office/powerpoint/2010/main" val="319938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solidFill>
                  <a:srgbClr val="505759"/>
                </a:solidFill>
              </a:rPr>
              <a:t>When we draw an activity network, or a critical path diagram, the activity or task takes place on the arrow, or on the arc. The duration of the activity is in the brackets after the label.</a:t>
            </a:r>
          </a:p>
          <a:p>
            <a:pPr marL="0" indent="0">
              <a:buNone/>
            </a:pPr>
            <a:endParaRPr lang="en-GB" dirty="0">
              <a:solidFill>
                <a:srgbClr val="505759"/>
              </a:solidFill>
            </a:endParaRPr>
          </a:p>
          <a:p>
            <a:pPr marL="0" indent="0">
              <a:buNone/>
            </a:pPr>
            <a:r>
              <a:rPr lang="en-GB" dirty="0">
                <a:solidFill>
                  <a:srgbClr val="505759"/>
                </a:solidFill>
              </a:rPr>
              <a:t>The nodes, the boxes between arrows, represent events. An event is not a task, it is the time when one task is finished and the next can begin. The earliest start time and latest finish time correspond to the events, rather than the activities. These will be covered in more detail later on.</a:t>
            </a:r>
          </a:p>
          <a:p>
            <a:pPr marL="0" indent="0">
              <a:buNone/>
            </a:pPr>
            <a:endParaRPr lang="en-GB" dirty="0">
              <a:solidFill>
                <a:srgbClr val="505759"/>
              </a:solidFill>
            </a:endParaRPr>
          </a:p>
          <a:p>
            <a:pPr marL="0" indent="0">
              <a:buNone/>
            </a:pPr>
            <a:r>
              <a:rPr lang="en-GB" dirty="0">
                <a:solidFill>
                  <a:srgbClr val="505759"/>
                </a:solidFill>
              </a:rPr>
              <a:t>Events will link activities that have dependencies, for example here B and C depend on A as they start after the event that represents A being completed.</a:t>
            </a:r>
          </a:p>
          <a:p>
            <a:pPr marL="0" indent="0">
              <a:buNone/>
            </a:pPr>
            <a:endParaRPr lang="en-GB" dirty="0">
              <a:solidFill>
                <a:srgbClr val="505759"/>
              </a:solidFill>
            </a:endParaRPr>
          </a:p>
          <a:p>
            <a:pPr marL="0" indent="0">
              <a:buNone/>
            </a:pPr>
            <a:r>
              <a:rPr lang="en-GB" dirty="0">
                <a:solidFill>
                  <a:srgbClr val="505759"/>
                </a:solidFill>
              </a:rPr>
              <a:t>This can seem counter-intuitive so spend a while ensuring the information has sunk in if needed.</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13</a:t>
            </a:fld>
            <a:endParaRPr lang="en-GB"/>
          </a:p>
        </p:txBody>
      </p:sp>
    </p:spTree>
    <p:extLst>
      <p:ext uri="{BB962C8B-B14F-4D97-AF65-F5344CB8AC3E}">
        <p14:creationId xmlns:p14="http://schemas.microsoft.com/office/powerpoint/2010/main" val="332214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solidFill>
                  <a:srgbClr val="93328E"/>
                </a:solidFill>
              </a:rPr>
              <a:t>Student worksheet question 4</a:t>
            </a:r>
          </a:p>
          <a:p>
            <a:r>
              <a:rPr lang="en-GB" dirty="0"/>
              <a:t>Ask students to try adding arrows to the diagram, showing which activities link to which event. Remind them that the arrows represent activities such as cooking their pasta.</a:t>
            </a:r>
          </a:p>
          <a:p>
            <a:endParaRPr lang="en-GB" dirty="0"/>
          </a:p>
          <a:p>
            <a:r>
              <a:rPr lang="en-GB" dirty="0"/>
              <a:t>They may want to work in pencil rather than pen!</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14</a:t>
            </a:fld>
            <a:endParaRPr lang="en-GB"/>
          </a:p>
        </p:txBody>
      </p:sp>
    </p:spTree>
    <p:extLst>
      <p:ext uri="{BB962C8B-B14F-4D97-AF65-F5344CB8AC3E}">
        <p14:creationId xmlns:p14="http://schemas.microsoft.com/office/powerpoint/2010/main" val="1221216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through the diagram.  Activity A leads into the node Activity B comes out of because B is dependent on/preceded by A. Activities E and F lead into the node G comes out of because G is dependent on both E and F.</a:t>
            </a:r>
          </a:p>
          <a:p>
            <a:endParaRPr lang="en-GB" dirty="0"/>
          </a:p>
          <a:p>
            <a:r>
              <a:rPr lang="en-GB" dirty="0"/>
              <a:t>The dotted line in between C and D is a dummy activity (more on the next slide). It is there to signify that E is dependent on C and D, but the dummy activity is instantly complete, with a duration of 0. Dummy activity best practice is that it runs from the activity that finishes first (here C) to the activity that finishes second (here D).</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15</a:t>
            </a:fld>
            <a:endParaRPr lang="en-GB"/>
          </a:p>
        </p:txBody>
      </p:sp>
    </p:spTree>
    <p:extLst>
      <p:ext uri="{BB962C8B-B14F-4D97-AF65-F5344CB8AC3E}">
        <p14:creationId xmlns:p14="http://schemas.microsoft.com/office/powerpoint/2010/main" val="2518647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may find it easier to write (0) near their dummy activity. This isn’t needed to complete the diagram but isn’t incorrect. Students can use whichever method they prefer.</a:t>
            </a:r>
          </a:p>
          <a:p>
            <a:endParaRPr lang="en-GB" dirty="0"/>
          </a:p>
          <a:p>
            <a:r>
              <a:rPr lang="en-GB" dirty="0"/>
              <a:t>Now that we have the activities in the right place, we can move on to filling out the nodes with the Earliest Start Times and Latest Finish Times</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16</a:t>
            </a:fld>
            <a:endParaRPr lang="en-GB"/>
          </a:p>
        </p:txBody>
      </p:sp>
    </p:spTree>
    <p:extLst>
      <p:ext uri="{BB962C8B-B14F-4D97-AF65-F5344CB8AC3E}">
        <p14:creationId xmlns:p14="http://schemas.microsoft.com/office/powerpoint/2010/main" val="3904861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These definitions are important as we are about to calculate the EST and LFT for our network diagram.</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17</a:t>
            </a:fld>
            <a:endParaRPr lang="en-GB"/>
          </a:p>
        </p:txBody>
      </p:sp>
    </p:spTree>
    <p:extLst>
      <p:ext uri="{BB962C8B-B14F-4D97-AF65-F5344CB8AC3E}">
        <p14:creationId xmlns:p14="http://schemas.microsoft.com/office/powerpoint/2010/main" val="4234446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important to choose the highest EST if you have more than one option. Can any of the students work out why?</a:t>
            </a:r>
          </a:p>
          <a:p>
            <a:endParaRPr lang="en-GB" dirty="0"/>
          </a:p>
          <a:p>
            <a:r>
              <a:rPr lang="en-GB" dirty="0"/>
              <a:t>If you choose a lower EST you’ll suggest a task can start before all of the tasks it is dependent on have finished. For example, C depends on A (duration 5) and B (duration 10). If you start C at 5, B hasn’t finished and your timing will be wrong. In our cup of tea example, this would be like trying to pour the hot water or brew the tea before the kettle had finished boiling.</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18</a:t>
            </a:fld>
            <a:endParaRPr lang="en-GB"/>
          </a:p>
        </p:txBody>
      </p:sp>
    </p:spTree>
    <p:extLst>
      <p:ext uri="{BB962C8B-B14F-4D97-AF65-F5344CB8AC3E}">
        <p14:creationId xmlns:p14="http://schemas.microsoft.com/office/powerpoint/2010/main" val="2317579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0" dirty="0"/>
              <a:t>EST = Earliest Start Time of the previous activity + Duration of the previous activity.</a:t>
            </a:r>
          </a:p>
          <a:p>
            <a:pPr marL="0" marR="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indent="0" algn="l" defTabSz="914400" rtl="0" eaLnBrk="1" fontAlgn="auto" latinLnBrk="0" hangingPunct="1">
              <a:lnSpc>
                <a:spcPct val="100000"/>
              </a:lnSpc>
              <a:spcBef>
                <a:spcPts val="0"/>
              </a:spcBef>
              <a:spcAft>
                <a:spcPts val="0"/>
              </a:spcAft>
              <a:buClrTx/>
              <a:buSzTx/>
              <a:buFontTx/>
              <a:buNone/>
              <a:tabLst/>
              <a:defRPr/>
            </a:pPr>
            <a:r>
              <a:rPr lang="en-GB" b="0" dirty="0"/>
              <a:t>Talk through the examples with the students and encourage them to fill out the rest of the diagram independently. Click through for answers on the following slide.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93328E"/>
                </a:solidFill>
              </a:rPr>
              <a:t>Student worksheet question 5</a:t>
            </a: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19</a:t>
            </a:fld>
            <a:endParaRPr lang="en-GB"/>
          </a:p>
        </p:txBody>
      </p:sp>
    </p:spTree>
    <p:extLst>
      <p:ext uri="{BB962C8B-B14F-4D97-AF65-F5344CB8AC3E}">
        <p14:creationId xmlns:p14="http://schemas.microsoft.com/office/powerpoint/2010/main" val="1295299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Optional: ask the class if they can think of any examples of projects where critical path analysis would be helpful.</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a:t>
            </a:fld>
            <a:endParaRPr lang="en-GB"/>
          </a:p>
        </p:txBody>
      </p:sp>
    </p:spTree>
    <p:extLst>
      <p:ext uri="{BB962C8B-B14F-4D97-AF65-F5344CB8AC3E}">
        <p14:creationId xmlns:p14="http://schemas.microsoft.com/office/powerpoint/2010/main" val="233208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LFT is the latest time an activity can finish </a:t>
            </a:r>
            <a:r>
              <a:rPr lang="en-GB" i="1" dirty="0"/>
              <a:t>without making any other activities late.</a:t>
            </a:r>
          </a:p>
          <a:p>
            <a:endParaRPr lang="en-GB" i="1" dirty="0"/>
          </a:p>
          <a:p>
            <a:r>
              <a:rPr lang="en-GB" dirty="0"/>
              <a:t>It’s important to choose the smallest LFT if you have more than one option. Can any of the students work out why?</a:t>
            </a:r>
          </a:p>
          <a:p>
            <a:endParaRPr lang="en-GB" dirty="0"/>
          </a:p>
          <a:p>
            <a:r>
              <a:rPr lang="en-GB" dirty="0"/>
              <a:t>If you choose a higher LFT you might slow down subsequent tasks in the project – remember our overall goal is to finish as quickly as possible.</a:t>
            </a:r>
            <a:endParaRPr lang="en-GB" dirty="0">
              <a:highlight>
                <a:srgbClr val="FFFF00"/>
              </a:highlight>
            </a:endParaRP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21</a:t>
            </a:fld>
            <a:endParaRPr lang="en-GB"/>
          </a:p>
        </p:txBody>
      </p:sp>
    </p:spTree>
    <p:extLst>
      <p:ext uri="{BB962C8B-B14F-4D97-AF65-F5344CB8AC3E}">
        <p14:creationId xmlns:p14="http://schemas.microsoft.com/office/powerpoint/2010/main" val="4247689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For LFT we </a:t>
            </a:r>
            <a:r>
              <a:rPr lang="en-GB" dirty="0"/>
              <a:t>start</a:t>
            </a:r>
            <a:r>
              <a:rPr lang="en-GB" b="0" dirty="0"/>
              <a:t> from the </a:t>
            </a:r>
            <a:r>
              <a:rPr lang="en-GB" dirty="0"/>
              <a:t>end</a:t>
            </a:r>
            <a:r>
              <a:rPr lang="en-GB" b="0" dirty="0"/>
              <a:t> node and work backwards to the start node.</a:t>
            </a:r>
          </a:p>
          <a:p>
            <a:endParaRPr lang="en-GB" b="0" dirty="0"/>
          </a:p>
          <a:p>
            <a:r>
              <a:rPr lang="en-GB" b="0" dirty="0"/>
              <a:t>LFT = Latest Finish Time at the end of the following activity – Duration of the following activity</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Talk through the examples with the students and encourage them to fill out the rest of the diagram independently. Click through for answers on the following slide.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93328E"/>
                </a:solidFill>
              </a:rPr>
              <a:t>Student worksheet question 6</a:t>
            </a: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22</a:t>
            </a:fld>
            <a:endParaRPr lang="en-GB"/>
          </a:p>
        </p:txBody>
      </p:sp>
    </p:spTree>
    <p:extLst>
      <p:ext uri="{BB962C8B-B14F-4D97-AF65-F5344CB8AC3E}">
        <p14:creationId xmlns:p14="http://schemas.microsoft.com/office/powerpoint/2010/main" val="26177052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critical path is the path that contains no float time. If any of the activities on the path start late, they will also finish late and therefore delay the project. This is what makes them critical.</a:t>
            </a:r>
          </a:p>
          <a:p>
            <a:endParaRPr lang="en-GB" dirty="0">
              <a:highlight>
                <a:srgbClr val="FFFF00"/>
              </a:highlight>
            </a:endParaRPr>
          </a:p>
          <a:p>
            <a:r>
              <a:rPr lang="en-GB" dirty="0"/>
              <a:t>Float time is the amount of time you have to complete a task (LFT – EST) minus the duration of the task. Example on next slide.</a:t>
            </a: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24</a:t>
            </a:fld>
            <a:endParaRPr lang="en-GB"/>
          </a:p>
        </p:txBody>
      </p:sp>
    </p:spTree>
    <p:extLst>
      <p:ext uri="{BB962C8B-B14F-4D97-AF65-F5344CB8AC3E}">
        <p14:creationId xmlns:p14="http://schemas.microsoft.com/office/powerpoint/2010/main" val="3345342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Activity C has a float of 23.</a:t>
            </a:r>
          </a:p>
          <a:p>
            <a:endParaRPr lang="en-GB" dirty="0"/>
          </a:p>
          <a:p>
            <a:r>
              <a:rPr lang="en-GB" dirty="0"/>
              <a:t>(LFT (30) – EST (0)) – duration (7) = 23.</a:t>
            </a:r>
          </a:p>
          <a:p>
            <a:endParaRPr lang="en-GB" dirty="0"/>
          </a:p>
          <a:p>
            <a:r>
              <a:rPr lang="en-GB" dirty="0"/>
              <a:t>What do students think the float on B is? Answer: ((31-5) – 10) = 16</a:t>
            </a:r>
          </a:p>
          <a:p>
            <a:endParaRPr lang="en-GB" dirty="0"/>
          </a:p>
          <a:p>
            <a:r>
              <a:rPr lang="en-GB" dirty="0"/>
              <a:t>Activities on the critical path have a float time of 0.</a:t>
            </a:r>
          </a:p>
          <a:p>
            <a:endParaRPr lang="en-GB" dirty="0">
              <a:solidFill>
                <a:srgbClr val="93328E"/>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93328E"/>
                </a:solidFill>
              </a:rPr>
              <a:t>Student worksheet question 7</a:t>
            </a:r>
            <a:endParaRPr lang="en-GB" dirty="0">
              <a:solidFill>
                <a:srgbClr val="93328E"/>
              </a:solidFill>
            </a:endParaRPr>
          </a:p>
          <a:p>
            <a:endParaRPr lang="en-GB" dirty="0"/>
          </a:p>
          <a:p>
            <a:r>
              <a:rPr lang="en-GB" dirty="0"/>
              <a:t>What do students think the critical path is? Answer on next slide.</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25</a:t>
            </a:fld>
            <a:endParaRPr lang="en-GB"/>
          </a:p>
        </p:txBody>
      </p:sp>
    </p:spTree>
    <p:extLst>
      <p:ext uri="{BB962C8B-B14F-4D97-AF65-F5344CB8AC3E}">
        <p14:creationId xmlns:p14="http://schemas.microsoft.com/office/powerpoint/2010/main" val="543915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critical path is D-E-G. The shortest time the meal can be cooked in is 35 minutes. </a:t>
            </a:r>
          </a:p>
          <a:p>
            <a:endParaRPr lang="en-GB" dirty="0"/>
          </a:p>
          <a:p>
            <a:r>
              <a:rPr lang="en-GB" dirty="0"/>
              <a:t>A quick way to identify the critical path is that the EST and LFT times will be the same, because there is no float time.</a:t>
            </a:r>
          </a:p>
          <a:p>
            <a:endParaRPr lang="en-GB" dirty="0"/>
          </a:p>
          <a:p>
            <a:r>
              <a:rPr lang="en-GB" dirty="0"/>
              <a:t>What does this mean for our cinema trip? </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26</a:t>
            </a:fld>
            <a:endParaRPr lang="en-GB"/>
          </a:p>
        </p:txBody>
      </p:sp>
    </p:spTree>
    <p:extLst>
      <p:ext uri="{BB962C8B-B14F-4D97-AF65-F5344CB8AC3E}">
        <p14:creationId xmlns:p14="http://schemas.microsoft.com/office/powerpoint/2010/main" val="581442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93328E"/>
                </a:solidFill>
              </a:rPr>
              <a:t>Student worksheet question 8</a:t>
            </a:r>
            <a:endParaRPr lang="en-GB" dirty="0">
              <a:solidFill>
                <a:srgbClr val="93328E"/>
              </a:solidFill>
            </a:endParaRPr>
          </a:p>
          <a:p>
            <a:endParaRPr lang="en-GB" dirty="0"/>
          </a:p>
          <a:p>
            <a:r>
              <a:rPr lang="en-GB" dirty="0"/>
              <a:t>The 35 minute time to cook dinner, plus the 60 minute eating/getting ready time and 15 minute journey mean we need 110 minutes from the beginning of cooking to arrive at the cinema. If we start cooking at 7pm the earliest we could get to the cinema for is 8:50pm, for the 9pm film. </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27</a:t>
            </a:fld>
            <a:endParaRPr lang="en-GB"/>
          </a:p>
        </p:txBody>
      </p:sp>
    </p:spTree>
    <p:extLst>
      <p:ext uri="{BB962C8B-B14F-4D97-AF65-F5344CB8AC3E}">
        <p14:creationId xmlns:p14="http://schemas.microsoft.com/office/powerpoint/2010/main" val="1136799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Critical path analysis is a widely used project management tool. The advantages to efficient project management will vary from industry to industry, but in general having a more accurate idea of how long a project will take will help with business planning, budget estimates and staff or raw material requirements.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For example, if a company can predict whether or not its new gadget or toy will be developed in time for the busy Christmas shopping period is useful as that could have a big impact on sales and therefore profit.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Home renovations and housebuilding are also good examples. You probably don’t want to put down new carpet before you’ve painted your walls, or install windows before you’ve built your walls.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The images are from a 2016 article on CPA in planning clinical drug trials. There they had 25 different activities labelled A – Y. The red path in the second image is the critical path. The advantage to completing a drug trial quickly is clear – (if it is a success) patients can access the new medicine more quickly.</a:t>
            </a:r>
          </a:p>
          <a:p>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28</a:t>
            </a:fld>
            <a:endParaRPr lang="en-GB"/>
          </a:p>
        </p:txBody>
      </p:sp>
    </p:spTree>
    <p:extLst>
      <p:ext uri="{BB962C8B-B14F-4D97-AF65-F5344CB8AC3E}">
        <p14:creationId xmlns:p14="http://schemas.microsoft.com/office/powerpoint/2010/main" val="10655900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ea typeface="Roboto Light" panose="02000000000000000000" pitchFamily="2" charset="0"/>
              </a:rPr>
              <a:t>Ask the students if they have heard of operational research. Often not many people have. (Text appears on click/moving forward).</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 answer on the slide can also be stated as “OR involves using maths to solve problems or make better decisions”. It is a broad, slightly vague answer – that’s because OR has lots of practical applications!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OR is used today by many businesses – shops, airlines, architects, hospitals, local government and central government (think Ministry of Defence, HMRC etc.)</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There are some in depth examples of OR on the following slides. Feel free to include your own.</a:t>
            </a:r>
          </a:p>
          <a:p>
            <a:endParaRPr lang="en-GB" dirty="0">
              <a:ea typeface="Roboto Light"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29</a:t>
            </a:fld>
            <a:endParaRPr lang="en-GB"/>
          </a:p>
        </p:txBody>
      </p:sp>
    </p:spTree>
    <p:extLst>
      <p:ext uri="{BB962C8B-B14F-4D97-AF65-F5344CB8AC3E}">
        <p14:creationId xmlns:p14="http://schemas.microsoft.com/office/powerpoint/2010/main" val="3527228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a typeface="Roboto Light" panose="02000000000000000000" pitchFamily="2" charset="0"/>
              </a:rPr>
              <a:t>Please feel free to paraphrase the below:</a:t>
            </a:r>
          </a:p>
          <a:p>
            <a:endParaRPr lang="en-GB" sz="1200" dirty="0">
              <a:ea typeface="Roboto Light" panose="02000000000000000000" pitchFamily="2" charset="0"/>
            </a:endParaRPr>
          </a:p>
          <a:p>
            <a:r>
              <a:rPr lang="en-GB" sz="1200" dirty="0">
                <a:ea typeface="Roboto Light"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ea typeface="Roboto Light" panose="02000000000000000000" pitchFamily="2" charset="0"/>
            </a:endParaRPr>
          </a:p>
          <a:p>
            <a:r>
              <a:rPr lang="en-GB" sz="1200" dirty="0">
                <a:ea typeface="Roboto Light"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ea typeface="Roboto Light" panose="02000000000000000000" pitchFamily="2" charset="0"/>
            </a:endParaRPr>
          </a:p>
          <a:p>
            <a:r>
              <a:rPr lang="en-GB" sz="1200" dirty="0">
                <a:ea typeface="Roboto Light"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ea typeface="Roboto Light" panose="02000000000000000000" pitchFamily="2" charset="0"/>
            </a:endParaRPr>
          </a:p>
          <a:p>
            <a:r>
              <a:rPr lang="en-GB" sz="1200" dirty="0">
                <a:ea typeface="Roboto Light"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ea typeface="Roboto Light" panose="02000000000000000000" pitchFamily="2" charset="0"/>
            </a:endParaRPr>
          </a:p>
          <a:p>
            <a:r>
              <a:rPr lang="en-GB" sz="1200" dirty="0">
                <a:ea typeface="Roboto Light" panose="02000000000000000000" pitchFamily="2" charset="0"/>
              </a:rPr>
              <a:t>It’s easy to see what a big impact OR has on making the right decisions for supermarkets – helping them keep customers happy and make profits!</a:t>
            </a:r>
          </a:p>
          <a:p>
            <a:endParaRPr lang="en-GB" sz="1200" dirty="0">
              <a:latin typeface="Roboto Light" panose="02000000000000000000" pitchFamily="2" charset="0"/>
              <a:ea typeface="Roboto Light" panose="02000000000000000000" pitchFamily="2" charset="0"/>
            </a:endParaRP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30</a:t>
            </a:fld>
            <a:endParaRPr lang="en-GB"/>
          </a:p>
        </p:txBody>
      </p:sp>
    </p:spTree>
    <p:extLst>
      <p:ext uri="{BB962C8B-B14F-4D97-AF65-F5344CB8AC3E}">
        <p14:creationId xmlns:p14="http://schemas.microsoft.com/office/powerpoint/2010/main" val="28762028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sz="1200" dirty="0"/>
          </a:p>
          <a:p>
            <a:r>
              <a:rPr lang="en-GB" sz="1200" dirty="0"/>
              <a:t>Operational researchers at places like British Airways are involved in a lot of decision-making.</a:t>
            </a:r>
          </a:p>
          <a:p>
            <a:r>
              <a:rPr lang="en-GB" sz="1200" dirty="0"/>
              <a:t> </a:t>
            </a:r>
          </a:p>
          <a:p>
            <a:r>
              <a:rPr lang="en-GB" sz="1200" dirty="0"/>
              <a:t>When you book a holiday, OR has been used to decide where an airline will fly to and how much they charge you for your ticket, using customer buying patterns and forecasting to predict demand.</a:t>
            </a:r>
          </a:p>
          <a:p>
            <a:endParaRPr lang="en-GB" dirty="0"/>
          </a:p>
          <a:p>
            <a:r>
              <a:rPr lang="en-GB" sz="1200" dirty="0"/>
              <a:t>When you arrive at the airport, OR has been used to minimise queueing times, and simulations are used to model the flow of passengers through the terminal to ensure staff members and equipment are in the right places at the right time.</a:t>
            </a:r>
          </a:p>
          <a:p>
            <a:endParaRPr lang="en-GB" dirty="0"/>
          </a:p>
          <a:p>
            <a:r>
              <a:rPr lang="en-GB" sz="1200" dirty="0"/>
              <a:t>When you board the plane, OR has helped choose a boarding strategy and ensure your plane leaves on time. OR is even used to forecast how many passengers are likely to cancel their holiday!</a:t>
            </a:r>
          </a:p>
          <a:p>
            <a:endParaRPr lang="en-GB" sz="1200" dirty="0"/>
          </a:p>
          <a:p>
            <a:r>
              <a:rPr lang="en-GB" sz="1200" dirty="0"/>
              <a:t>Just like supermarkets, airlines rely heavily on OR to make better, more informed decisions that result in better outcomes for their business.</a:t>
            </a:r>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31</a:t>
            </a:fld>
            <a:endParaRPr lang="en-GB"/>
          </a:p>
        </p:txBody>
      </p:sp>
    </p:spTree>
    <p:extLst>
      <p:ext uri="{BB962C8B-B14F-4D97-AF65-F5344CB8AC3E}">
        <p14:creationId xmlns:p14="http://schemas.microsoft.com/office/powerpoint/2010/main" val="1306479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Ask the students to think about how they make a cup of tea, and come up with a short list of steps (it may help to write these on the board). Ask students why the steps are in that order. We want them to realise that you can’t let your tea brew/add hot water to your cup etc. without boiling the kettle first.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(Bottom two sentences appear on click.)</a:t>
            </a:r>
          </a:p>
          <a:p>
            <a:endParaRPr lang="en-GB" baseline="0" dirty="0"/>
          </a:p>
          <a:p>
            <a:r>
              <a:rPr lang="en-GB" baseline="0" dirty="0"/>
              <a:t>This is a good example of a </a:t>
            </a:r>
            <a:r>
              <a:rPr lang="en-GB" b="1" baseline="0" dirty="0">
                <a:solidFill>
                  <a:srgbClr val="93328E"/>
                </a:solidFill>
              </a:rPr>
              <a:t>dependency</a:t>
            </a:r>
            <a:r>
              <a:rPr lang="en-GB" b="1" baseline="0" dirty="0"/>
              <a:t>.</a:t>
            </a:r>
            <a:r>
              <a:rPr lang="en-GB" baseline="0" dirty="0"/>
              <a:t> Dependencies in critical path analysis indicate which activities must be completed before other activities can start. </a:t>
            </a:r>
          </a:p>
          <a:p>
            <a:endParaRPr lang="en-GB" baseline="0"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3</a:t>
            </a:fld>
            <a:endParaRPr lang="en-GB"/>
          </a:p>
        </p:txBody>
      </p:sp>
    </p:spTree>
    <p:extLst>
      <p:ext uri="{BB962C8B-B14F-4D97-AF65-F5344CB8AC3E}">
        <p14:creationId xmlns:p14="http://schemas.microsoft.com/office/powerpoint/2010/main" val="26534066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dirty="0">
              <a:ea typeface="Roboto Light" panose="02000000000000000000" pitchFamily="2" charset="0"/>
            </a:endParaRPr>
          </a:p>
          <a:p>
            <a:r>
              <a:rPr lang="en-GB" dirty="0">
                <a:ea typeface="Roboto Light" panose="02000000000000000000" pitchFamily="2" charset="0"/>
              </a:rPr>
              <a:t>Some hospitals have dedicated OR teams to help with resource allocation – especially if they have multiple specialities. The OR staff allocate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ea typeface="Roboto Light" panose="02000000000000000000" pitchFamily="2" charset="0"/>
            </a:endParaRPr>
          </a:p>
          <a:p>
            <a:r>
              <a:rPr lang="en-GB" dirty="0">
                <a:ea typeface="Roboto Light"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ea typeface="Roboto Light" panose="02000000000000000000" pitchFamily="2" charset="0"/>
              </a:rPr>
            </a:br>
            <a:br>
              <a:rPr lang="en-GB" dirty="0">
                <a:ea typeface="Roboto Light" panose="02000000000000000000" pitchFamily="2" charset="0"/>
              </a:rPr>
            </a:br>
            <a:r>
              <a:rPr lang="en-GB" dirty="0">
                <a:ea typeface="Roboto Light" panose="02000000000000000000" pitchFamily="2" charset="0"/>
              </a:rPr>
              <a:t>OR researchers designed an algorithm to optimise kidney transplant surgery – imagine somebody needs a kidney transplant and their family member is willing to be a donor, but is incompatible. The algorithm identifies patients in this situation and matches them up so they can swap donors, and both patients receive the kidney that they need.</a:t>
            </a:r>
          </a:p>
          <a:p>
            <a:endParaRPr lang="en-GB" dirty="0">
              <a:ea typeface="Roboto Light" panose="02000000000000000000" pitchFamily="2" charset="0"/>
            </a:endParaRPr>
          </a:p>
          <a:p>
            <a:r>
              <a:rPr lang="en-GB" dirty="0">
                <a:ea typeface="Roboto Light" panose="02000000000000000000" pitchFamily="2" charset="0"/>
              </a:rPr>
              <a:t>The surgery has to take place simultaneously to prevent anybody from backing out at the last minute, so the algorithm also has to take into account the nearest hospital with enough resources (theatres and surgical teams) to carry out the transplant when matching patients. </a:t>
            </a:r>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32</a:t>
            </a:fld>
            <a:endParaRPr lang="en-GB"/>
          </a:p>
        </p:txBody>
      </p:sp>
    </p:spTree>
    <p:extLst>
      <p:ext uri="{BB962C8B-B14F-4D97-AF65-F5344CB8AC3E}">
        <p14:creationId xmlns:p14="http://schemas.microsoft.com/office/powerpoint/2010/main" val="36828564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Decision-making</a:t>
            </a:r>
            <a:r>
              <a:rPr lang="en-GB" baseline="0" dirty="0"/>
              <a:t> and problem-solving in business can be complicated and messy.  </a:t>
            </a:r>
          </a:p>
          <a:p>
            <a:pPr defTabSz="990752">
              <a:defRPr/>
            </a:pPr>
            <a:r>
              <a:rPr lang="en-GB" baseline="0" dirty="0"/>
              <a:t>It may not be clear what the main problem is, what the outcome of different actions may be or how well things are currently working, and there may be lots of different factors to consider. </a:t>
            </a:r>
          </a:p>
          <a:p>
            <a:pPr defTabSz="990752">
              <a:defRPr/>
            </a:pPr>
            <a:endParaRPr lang="en-GB" dirty="0"/>
          </a:p>
          <a:p>
            <a:pPr defTabSz="990752">
              <a:defRPr/>
            </a:pPr>
            <a:r>
              <a:rPr lang="en-GB" baseline="0" dirty="0"/>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33</a:t>
            </a:fld>
            <a:endParaRPr lang="en-GB"/>
          </a:p>
        </p:txBody>
      </p:sp>
    </p:spTree>
    <p:extLst>
      <p:ext uri="{BB962C8B-B14F-4D97-AF65-F5344CB8AC3E}">
        <p14:creationId xmlns:p14="http://schemas.microsoft.com/office/powerpoint/2010/main" val="37292117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commonly used OR techniques include:</a:t>
            </a:r>
          </a:p>
          <a:p>
            <a:endParaRPr lang="en-GB" dirty="0"/>
          </a:p>
          <a:p>
            <a:r>
              <a:rPr lang="en-GB" dirty="0"/>
              <a:t>Optimisation – depending on what variable is most important (manufacturing something quickly, or maximising</a:t>
            </a:r>
            <a:r>
              <a:rPr lang="en-GB" baseline="0" dirty="0"/>
              <a:t> profit?), optimisation will find the best use of limited resources.</a:t>
            </a:r>
          </a:p>
          <a:p>
            <a:endParaRPr lang="en-GB" baseline="0" dirty="0"/>
          </a:p>
          <a:p>
            <a:r>
              <a:rPr lang="en-GB" baseline="0" dirty="0"/>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p>
          <a:p>
            <a:r>
              <a:rPr lang="en-GB" baseline="0" dirty="0"/>
              <a:t>Forecasting – forecasting can be used to try and predict unknown factors, to help keep a business running smoothly. For example, estimating customer demand so companies know which goods to produce or forecasting the impact of rush hour traffic on a delivery route, so the driver can stay on schedule.</a:t>
            </a:r>
          </a:p>
          <a:p>
            <a:endParaRPr lang="en-GB" baseline="0" dirty="0"/>
          </a:p>
          <a:p>
            <a:r>
              <a:rPr lang="en-GB" baseline="0" dirty="0"/>
              <a:t>Also many more techniques – including algorithms! </a:t>
            </a:r>
            <a:endParaRPr lang="en-GB" dirty="0"/>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34</a:t>
            </a:fld>
            <a:endParaRPr lang="en-GB"/>
          </a:p>
        </p:txBody>
      </p:sp>
    </p:spTree>
    <p:extLst>
      <p:ext uri="{BB962C8B-B14F-4D97-AF65-F5344CB8AC3E}">
        <p14:creationId xmlns:p14="http://schemas.microsoft.com/office/powerpoint/2010/main" val="36211537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Non-exhaustive list of businesses that use OR. Please note they are not endorsed by the OR Society but are designed to show the variety of careers in OR. Feel free to use your own examples if relevant.</a:t>
            </a:r>
          </a:p>
          <a:p>
            <a:endParaRPr lang="en-GB" dirty="0"/>
          </a:p>
          <a:p>
            <a:r>
              <a:rPr lang="en-GB" dirty="0"/>
              <a:t>Pause for questions</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35</a:t>
            </a:fld>
            <a:endParaRPr lang="en-GB"/>
          </a:p>
        </p:txBody>
      </p:sp>
    </p:spTree>
    <p:extLst>
      <p:ext uri="{BB962C8B-B14F-4D97-AF65-F5344CB8AC3E}">
        <p14:creationId xmlns:p14="http://schemas.microsoft.com/office/powerpoint/2010/main" val="23419828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Depending on the age of the audience this may or may not be relevant.</a:t>
            </a:r>
          </a:p>
          <a:p>
            <a:endParaRPr lang="en-GB" dirty="0"/>
          </a:p>
          <a:p>
            <a:r>
              <a:rPr lang="en-GB" dirty="0"/>
              <a:t>Not many universities offer OR degrees, although some offer maths and OR degrees or similar. OR is often a module in a maths or business studies degree and can be hard to find on its own.</a:t>
            </a:r>
          </a:p>
          <a:p>
            <a:endParaRPr lang="en-GB" dirty="0"/>
          </a:p>
          <a:p>
            <a:r>
              <a:rPr lang="en-GB" dirty="0"/>
              <a:t>STEM degrees (science, technology, engineering and maths) show a skill set and analytical way of thinking that is often beneficial to people working in OR and are a good alternative to an (often elusive) OR degree.  </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36</a:t>
            </a:fld>
            <a:endParaRPr lang="en-GB"/>
          </a:p>
        </p:txBody>
      </p:sp>
    </p:spTree>
    <p:extLst>
      <p:ext uri="{BB962C8B-B14F-4D97-AF65-F5344CB8AC3E}">
        <p14:creationId xmlns:p14="http://schemas.microsoft.com/office/powerpoint/2010/main" val="33601235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Careers information, OR news and information on free student membership (available for people aged 16+) can be found on our website.</a:t>
            </a:r>
          </a:p>
          <a:p>
            <a:endParaRPr lang="en-GB" dirty="0"/>
          </a:p>
        </p:txBody>
      </p:sp>
      <p:sp>
        <p:nvSpPr>
          <p:cNvPr id="4" name="Slide Number Placeholder 3"/>
          <p:cNvSpPr>
            <a:spLocks noGrp="1"/>
          </p:cNvSpPr>
          <p:nvPr>
            <p:ph type="sldNum" sz="quarter" idx="5"/>
          </p:nvPr>
        </p:nvSpPr>
        <p:spPr/>
        <p:txBody>
          <a:bodyPr/>
          <a:lstStyle/>
          <a:p>
            <a:fld id="{89CE46B6-9441-4BE3-8439-886FBA0DD9B1}" type="slidenum">
              <a:rPr lang="en-GB" smtClean="0"/>
              <a:t>37</a:t>
            </a:fld>
            <a:endParaRPr lang="en-GB"/>
          </a:p>
        </p:txBody>
      </p:sp>
    </p:spTree>
    <p:extLst>
      <p:ext uri="{BB962C8B-B14F-4D97-AF65-F5344CB8AC3E}">
        <p14:creationId xmlns:p14="http://schemas.microsoft.com/office/powerpoint/2010/main" val="3212136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Critical path analysis is about finding out the shortest time you need to complete a set of activities. Students know what time they need to leave the house to</a:t>
            </a:r>
            <a:r>
              <a:rPr lang="en-GB" baseline="0" dirty="0"/>
              <a:t> get to school/college on time, and roughly how long they take to get ready and eat breakfast. Therefore they can work backwards to find out what time they need to set their alarm for, maximising their sleep!</a:t>
            </a:r>
          </a:p>
          <a:p>
            <a:endParaRPr lang="en-GB" baseline="0" dirty="0"/>
          </a:p>
          <a:p>
            <a:r>
              <a:rPr lang="en-GB" baseline="0" dirty="0"/>
              <a:t>You can optionally bring dependencies into this example - students need to get dressed before they leave the house, and leave the house before they can catch the bus etc. </a:t>
            </a:r>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4</a:t>
            </a:fld>
            <a:endParaRPr lang="en-GB"/>
          </a:p>
        </p:txBody>
      </p:sp>
    </p:spTree>
    <p:extLst>
      <p:ext uri="{BB962C8B-B14F-4D97-AF65-F5344CB8AC3E}">
        <p14:creationId xmlns:p14="http://schemas.microsoft.com/office/powerpoint/2010/main" val="155736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it’s a business project (such as</a:t>
            </a:r>
            <a:r>
              <a:rPr lang="en-GB" baseline="0" dirty="0"/>
              <a:t> relocating a store, or designing/ manufacturing/ selling a new product), critical path analysis and diagrams are invaluable. The slide shows an example of a simple critical path diagram. We’ll go through how to create and label a critical path diagram next…</a:t>
            </a:r>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5</a:t>
            </a:fld>
            <a:endParaRPr lang="en-GB"/>
          </a:p>
        </p:txBody>
      </p:sp>
    </p:spTree>
    <p:extLst>
      <p:ext uri="{BB962C8B-B14F-4D97-AF65-F5344CB8AC3E}">
        <p14:creationId xmlns:p14="http://schemas.microsoft.com/office/powerpoint/2010/main" val="3975255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Introduction</a:t>
            </a:r>
            <a:r>
              <a:rPr lang="en-GB" baseline="0" dirty="0"/>
              <a:t> to the cooking Bolognese worked example </a:t>
            </a:r>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6</a:t>
            </a:fld>
            <a:endParaRPr lang="en-GB"/>
          </a:p>
        </p:txBody>
      </p:sp>
    </p:spTree>
    <p:extLst>
      <p:ext uri="{BB962C8B-B14F-4D97-AF65-F5344CB8AC3E}">
        <p14:creationId xmlns:p14="http://schemas.microsoft.com/office/powerpoint/2010/main" val="4178766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a:t>
            </a:r>
            <a:r>
              <a:rPr lang="en-GB" baseline="0" dirty="0"/>
              <a:t> use critical path analysis to solve this problem? It helps you to answer all of these questions and make sure your ‘project’ (in this case your evening) runs smoothly.</a:t>
            </a:r>
          </a:p>
          <a:p>
            <a:endParaRPr lang="en-GB" baseline="0" dirty="0"/>
          </a:p>
          <a:p>
            <a:r>
              <a:rPr lang="en-GB" baseline="0" dirty="0"/>
              <a:t>If students ask why not buy food on the way to or at the cinema, perhaps in this scenario they are </a:t>
            </a:r>
            <a:r>
              <a:rPr lang="en-GB" baseline="0" dirty="0" err="1"/>
              <a:t>uni</a:t>
            </a:r>
            <a:r>
              <a:rPr lang="en-GB" baseline="0" dirty="0"/>
              <a:t> students on a tight budget and can’t afford to eat out and go to the cinema.</a:t>
            </a:r>
          </a:p>
          <a:p>
            <a:endParaRPr lang="en-GB" dirty="0"/>
          </a:p>
          <a:p>
            <a:r>
              <a:rPr lang="en-GB" dirty="0"/>
              <a:t>If students ask why not cook a quicker dinner, maybe they’re trying to cut down on food waste and need to use ingredients up tonight before they are out of date.</a:t>
            </a:r>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7</a:t>
            </a:fld>
            <a:endParaRPr lang="en-GB"/>
          </a:p>
        </p:txBody>
      </p:sp>
    </p:spTree>
    <p:extLst>
      <p:ext uri="{BB962C8B-B14F-4D97-AF65-F5344CB8AC3E}">
        <p14:creationId xmlns:p14="http://schemas.microsoft.com/office/powerpoint/2010/main" val="113576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students query why they start cooking at 7pm, not sooner, maybe it was a last</a:t>
            </a:r>
            <a:r>
              <a:rPr lang="en-GB" baseline="0" dirty="0"/>
              <a:t> minute plan and they didn’t know they were going out until 7, maybe they didn’t get home until 7pm, etc.</a:t>
            </a:r>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8</a:t>
            </a:fld>
            <a:endParaRPr lang="en-GB"/>
          </a:p>
        </p:txBody>
      </p:sp>
    </p:spTree>
    <p:extLst>
      <p:ext uri="{BB962C8B-B14F-4D97-AF65-F5344CB8AC3E}">
        <p14:creationId xmlns:p14="http://schemas.microsoft.com/office/powerpoint/2010/main" val="2389966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solidFill>
                  <a:srgbClr val="93328E"/>
                </a:solidFill>
              </a:rPr>
              <a:t>Student worksheet question 1</a:t>
            </a:r>
          </a:p>
          <a:p>
            <a:r>
              <a:rPr lang="en-GB" dirty="0"/>
              <a:t>Hopefully when the students try to create a timeline for the recipe there will  be some discussion – should they start with</a:t>
            </a:r>
            <a:r>
              <a:rPr lang="en-GB" baseline="0" dirty="0"/>
              <a:t> cooking the mince/</a:t>
            </a:r>
            <a:r>
              <a:rPr lang="en-GB" baseline="0" dirty="0" err="1"/>
              <a:t>quorn</a:t>
            </a:r>
            <a:r>
              <a:rPr lang="en-GB" baseline="0" dirty="0"/>
              <a:t> as it takes the longest, or cook the pasta and then the Bolognese? You could argue you should chop the vegetables first to get all of the prep work done at the beginning. There’s no wrong answer, but our goal here is to find the best answer, the quickest way to cook dinner.</a:t>
            </a:r>
            <a:endParaRPr lang="en-GB" dirty="0"/>
          </a:p>
          <a:p>
            <a:endParaRPr lang="en-GB" dirty="0"/>
          </a:p>
        </p:txBody>
      </p:sp>
      <p:sp>
        <p:nvSpPr>
          <p:cNvPr id="4" name="Slide Number Placeholder 3"/>
          <p:cNvSpPr>
            <a:spLocks noGrp="1"/>
          </p:cNvSpPr>
          <p:nvPr>
            <p:ph type="sldNum" sz="quarter" idx="5"/>
          </p:nvPr>
        </p:nvSpPr>
        <p:spPr/>
        <p:txBody>
          <a:bodyPr/>
          <a:lstStyle/>
          <a:p>
            <a:fld id="{9A17D55F-A7C6-4E35-8661-1B902BB4EF92}" type="slidenum">
              <a:rPr lang="en-GB" smtClean="0"/>
              <a:t>9</a:t>
            </a:fld>
            <a:endParaRPr lang="en-GB"/>
          </a:p>
        </p:txBody>
      </p:sp>
    </p:spTree>
    <p:extLst>
      <p:ext uri="{BB962C8B-B14F-4D97-AF65-F5344CB8AC3E}">
        <p14:creationId xmlns:p14="http://schemas.microsoft.com/office/powerpoint/2010/main" val="2334955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4/1/2025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4/1/2025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www.ncbi.nlm.nih.gov/pmc/articles/PMC4759980/" TargetMode="External"/><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jpeg"/><Relationship Id="rId3" Type="http://schemas.openxmlformats.org/officeDocument/2006/relationships/image" Target="../media/image13.jpeg"/><Relationship Id="rId21" Type="http://schemas.openxmlformats.org/officeDocument/2006/relationships/image" Target="../media/image31.jpeg"/><Relationship Id="rId7" Type="http://schemas.openxmlformats.org/officeDocument/2006/relationships/image" Target="../media/image17.jpe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jpeg"/><Relationship Id="rId2" Type="http://schemas.openxmlformats.org/officeDocument/2006/relationships/notesSlide" Target="../notesSlides/notesSlide33.xml"/><Relationship Id="rId16" Type="http://schemas.openxmlformats.org/officeDocument/2006/relationships/image" Target="../media/image26.jpeg"/><Relationship Id="rId20" Type="http://schemas.openxmlformats.org/officeDocument/2006/relationships/image" Target="../media/image30.png"/><Relationship Id="rId29"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jpeg"/><Relationship Id="rId24" Type="http://schemas.openxmlformats.org/officeDocument/2006/relationships/image" Target="../media/image34.jpe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10" Type="http://schemas.openxmlformats.org/officeDocument/2006/relationships/image" Target="../media/image20.jpeg"/><Relationship Id="rId19" Type="http://schemas.openxmlformats.org/officeDocument/2006/relationships/image" Target="../media/image29.png"/><Relationship Id="rId4" Type="http://schemas.openxmlformats.org/officeDocument/2006/relationships/image" Target="../media/image14.gif"/><Relationship Id="rId9" Type="http://schemas.openxmlformats.org/officeDocument/2006/relationships/image" Target="../media/image19.jpe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Critical Path Analysis – Cooking Bolognese</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Updated April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recipe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sz="2000" dirty="0">
                <a:latin typeface="Roboto" panose="02000000000000000000" pitchFamily="2" charset="0"/>
                <a:ea typeface="Roboto" panose="02000000000000000000" pitchFamily="2" charset="0"/>
              </a:rPr>
              <a:t>Here are the tasks and their durations:</a:t>
            </a:r>
          </a:p>
        </p:txBody>
      </p:sp>
      <p:graphicFrame>
        <p:nvGraphicFramePr>
          <p:cNvPr id="4" name="Table 3">
            <a:extLst>
              <a:ext uri="{FF2B5EF4-FFF2-40B4-BE49-F238E27FC236}">
                <a16:creationId xmlns:a16="http://schemas.microsoft.com/office/drawing/2014/main" id="{E8D1EF67-DB58-CE17-265C-29F0B1C14450}"/>
              </a:ext>
            </a:extLst>
          </p:cNvPr>
          <p:cNvGraphicFramePr>
            <a:graphicFrameLocks noGrp="1"/>
          </p:cNvGraphicFramePr>
          <p:nvPr>
            <p:extLst>
              <p:ext uri="{D42A27DB-BD31-4B8C-83A1-F6EECF244321}">
                <p14:modId xmlns:p14="http://schemas.microsoft.com/office/powerpoint/2010/main" val="505703734"/>
              </p:ext>
            </p:extLst>
          </p:nvPr>
        </p:nvGraphicFramePr>
        <p:xfrm>
          <a:off x="1035804" y="3202237"/>
          <a:ext cx="8138985" cy="2270760"/>
        </p:xfrm>
        <a:graphic>
          <a:graphicData uri="http://schemas.openxmlformats.org/drawingml/2006/table">
            <a:tbl>
              <a:tblPr firstRow="1" bandRow="1">
                <a:tableStyleId>{5C22544A-7EE6-4342-B048-85BDC9FD1C3A}</a:tableStyleId>
              </a:tblPr>
              <a:tblGrid>
                <a:gridCol w="6054812">
                  <a:extLst>
                    <a:ext uri="{9D8B030D-6E8A-4147-A177-3AD203B41FA5}">
                      <a16:colId xmlns:a16="http://schemas.microsoft.com/office/drawing/2014/main" val="20000"/>
                    </a:ext>
                  </a:extLst>
                </a:gridCol>
                <a:gridCol w="757881">
                  <a:extLst>
                    <a:ext uri="{9D8B030D-6E8A-4147-A177-3AD203B41FA5}">
                      <a16:colId xmlns:a16="http://schemas.microsoft.com/office/drawing/2014/main" val="3335340559"/>
                    </a:ext>
                  </a:extLst>
                </a:gridCol>
                <a:gridCol w="1326292">
                  <a:extLst>
                    <a:ext uri="{9D8B030D-6E8A-4147-A177-3AD203B41FA5}">
                      <a16:colId xmlns:a16="http://schemas.microsoft.com/office/drawing/2014/main" val="20001"/>
                    </a:ext>
                  </a:extLst>
                </a:gridCol>
              </a:tblGrid>
              <a:tr h="0">
                <a:tc>
                  <a:txBody>
                    <a:bodyPr/>
                    <a:lstStyle/>
                    <a:p>
                      <a:r>
                        <a:rPr lang="en-GB" sz="1600" b="1" dirty="0">
                          <a:latin typeface="Roboto" panose="02000000000000000000" pitchFamily="2" charset="0"/>
                          <a:ea typeface="Roboto" panose="02000000000000000000" pitchFamily="2" charset="0"/>
                        </a:rPr>
                        <a:t>Activity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tc>
                  <a:txBody>
                    <a:bodyPr/>
                    <a:lstStyle/>
                    <a:p>
                      <a:r>
                        <a:rPr lang="en-GB" sz="1600" b="1" dirty="0">
                          <a:latin typeface="Roboto" panose="02000000000000000000" pitchFamily="2" charset="0"/>
                          <a:ea typeface="Roboto" panose="02000000000000000000" pitchFamily="2" charset="0"/>
                        </a:rPr>
                        <a:t>Label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tc>
                  <a:txBody>
                    <a:bodyPr/>
                    <a:lstStyle/>
                    <a:p>
                      <a:pPr algn="l" fontAlgn="b"/>
                      <a:r>
                        <a:rPr lang="en-GB" sz="1600" b="1" u="none" strike="noStrike" dirty="0">
                          <a:effectLst/>
                          <a:latin typeface="Roboto" panose="02000000000000000000" pitchFamily="2" charset="0"/>
                          <a:ea typeface="Roboto" panose="02000000000000000000" pitchFamily="2" charset="0"/>
                        </a:rPr>
                        <a:t>Duration (minutes)</a:t>
                      </a:r>
                      <a:endParaRPr lang="en-GB" sz="1600" b="1" i="0" u="none" strike="noStrike" dirty="0">
                        <a:solidFill>
                          <a:srgbClr val="000000"/>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extLst>
                  <a:ext uri="{0D108BD9-81ED-4DB2-BD59-A6C34878D82A}">
                    <a16:rowId xmlns:a16="http://schemas.microsoft.com/office/drawing/2014/main" val="10000"/>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Boil water</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A</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5</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Add pasta to water and cook</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B</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10</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Chop up vegetables</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C</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7</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Cook mince/</a:t>
                      </a:r>
                      <a:r>
                        <a:rPr lang="en-GB" sz="1600" b="0" u="none" strike="noStrike" dirty="0" err="1">
                          <a:solidFill>
                            <a:srgbClr val="505759"/>
                          </a:solidFill>
                          <a:effectLst/>
                          <a:latin typeface="Roboto" panose="02000000000000000000" pitchFamily="2" charset="0"/>
                          <a:ea typeface="Roboto" panose="02000000000000000000" pitchFamily="2" charset="0"/>
                        </a:rPr>
                        <a:t>quorn</a:t>
                      </a:r>
                      <a:r>
                        <a:rPr lang="en-GB" sz="1600" b="0" u="none" strike="noStrike" dirty="0">
                          <a:solidFill>
                            <a:srgbClr val="505759"/>
                          </a:solidFill>
                          <a:effectLst/>
                          <a:latin typeface="Roboto" panose="02000000000000000000" pitchFamily="2" charset="0"/>
                          <a:ea typeface="Roboto" panose="02000000000000000000" pitchFamily="2" charset="0"/>
                        </a:rPr>
                        <a:t> </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D</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30</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Add vegetables and tomato puree to mince/</a:t>
                      </a:r>
                      <a:r>
                        <a:rPr lang="en-GB" sz="1600" b="0" u="none" strike="noStrike" dirty="0" err="1">
                          <a:solidFill>
                            <a:srgbClr val="505759"/>
                          </a:solidFill>
                          <a:effectLst/>
                          <a:latin typeface="Roboto" panose="02000000000000000000" pitchFamily="2" charset="0"/>
                          <a:ea typeface="Roboto" panose="02000000000000000000" pitchFamily="2" charset="0"/>
                        </a:rPr>
                        <a:t>quorn</a:t>
                      </a:r>
                      <a:r>
                        <a:rPr lang="en-GB" sz="1600" b="0" u="none" strike="noStrike" dirty="0">
                          <a:solidFill>
                            <a:srgbClr val="505759"/>
                          </a:solidFill>
                          <a:effectLst/>
                          <a:latin typeface="Roboto" panose="02000000000000000000" pitchFamily="2" charset="0"/>
                          <a:ea typeface="Roboto" panose="02000000000000000000" pitchFamily="2" charset="0"/>
                        </a:rPr>
                        <a:t> and stir</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E</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3</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Drain pasta</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F</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2</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Mix Bolognese and pasta together and serve</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G</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2</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99990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Creating A Precedence Table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fontAlgn="base"/>
            <a:endParaRPr lang="en-GB" b="0" dirty="0">
              <a:latin typeface="Roboto" panose="02000000000000000000" pitchFamily="2" charset="0"/>
              <a:ea typeface="Roboto" panose="02000000000000000000" pitchFamily="2" charset="0"/>
            </a:endParaRPr>
          </a:p>
          <a:p>
            <a:pPr marL="0" indent="0" fontAlgn="base">
              <a:buNone/>
            </a:pPr>
            <a:r>
              <a:rPr lang="en-GB" b="0" dirty="0">
                <a:latin typeface="Roboto" panose="02000000000000000000" pitchFamily="2" charset="0"/>
                <a:ea typeface="Roboto" panose="02000000000000000000" pitchFamily="2" charset="0"/>
              </a:rPr>
              <a:t>How do these activities link together? Which activities depend on other tasks (if any)?</a:t>
            </a:r>
          </a:p>
          <a:p>
            <a:pPr fontAlgn="base"/>
            <a:endParaRPr lang="en-GB" b="0" dirty="0">
              <a:latin typeface="Roboto" panose="02000000000000000000" pitchFamily="2" charset="0"/>
              <a:ea typeface="Roboto" panose="02000000000000000000" pitchFamily="2" charset="0"/>
            </a:endParaRPr>
          </a:p>
          <a:p>
            <a:pPr marL="0" indent="0" fontAlgn="base">
              <a:buNone/>
            </a:pPr>
            <a:r>
              <a:rPr lang="en-GB" b="0" dirty="0">
                <a:latin typeface="Roboto" panose="02000000000000000000" pitchFamily="2" charset="0"/>
                <a:ea typeface="Roboto" panose="02000000000000000000" pitchFamily="2" charset="0"/>
              </a:rPr>
              <a:t>Add a new column to your table, showing which activities depend on other activities</a:t>
            </a:r>
          </a:p>
          <a:p>
            <a:pPr fontAlgn="base"/>
            <a:endParaRPr lang="en-GB" b="0" dirty="0">
              <a:latin typeface="Roboto" panose="02000000000000000000" pitchFamily="2" charset="0"/>
              <a:ea typeface="Roboto" panose="02000000000000000000" pitchFamily="2" charset="0"/>
            </a:endParaRPr>
          </a:p>
          <a:p>
            <a:endParaRPr lang="en-GB" dirty="0">
              <a:latin typeface="Roboto" panose="02000000000000000000" pitchFamily="2" charset="0"/>
              <a:ea typeface="Roboto" panose="02000000000000000000" pitchFamily="2" charset="0"/>
            </a:endParaRPr>
          </a:p>
          <a:p>
            <a:pPr marL="0" indent="0">
              <a:buNone/>
            </a:pPr>
            <a:endParaRPr lang="en-US" dirty="0"/>
          </a:p>
        </p:txBody>
      </p:sp>
    </p:spTree>
    <p:extLst>
      <p:ext uri="{BB962C8B-B14F-4D97-AF65-F5344CB8AC3E}">
        <p14:creationId xmlns:p14="http://schemas.microsoft.com/office/powerpoint/2010/main" val="4263810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Precedence Table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b="0" dirty="0"/>
              <a:t>Your precedence table should look like this:</a:t>
            </a:r>
          </a:p>
          <a:p>
            <a:pPr marL="0" indent="0">
              <a:buNone/>
            </a:pPr>
            <a:endParaRPr lang="en-US" dirty="0"/>
          </a:p>
        </p:txBody>
      </p:sp>
      <p:graphicFrame>
        <p:nvGraphicFramePr>
          <p:cNvPr id="4" name="Table 3">
            <a:extLst>
              <a:ext uri="{FF2B5EF4-FFF2-40B4-BE49-F238E27FC236}">
                <a16:creationId xmlns:a16="http://schemas.microsoft.com/office/drawing/2014/main" id="{FEA695D1-0676-801F-8998-C8E5C8BB2D22}"/>
              </a:ext>
            </a:extLst>
          </p:cNvPr>
          <p:cNvGraphicFramePr>
            <a:graphicFrameLocks noGrp="1"/>
          </p:cNvGraphicFramePr>
          <p:nvPr>
            <p:extLst>
              <p:ext uri="{D42A27DB-BD31-4B8C-83A1-F6EECF244321}">
                <p14:modId xmlns:p14="http://schemas.microsoft.com/office/powerpoint/2010/main" val="3458019895"/>
              </p:ext>
            </p:extLst>
          </p:nvPr>
        </p:nvGraphicFramePr>
        <p:xfrm>
          <a:off x="838200" y="3202237"/>
          <a:ext cx="8971007" cy="2270760"/>
        </p:xfrm>
        <a:graphic>
          <a:graphicData uri="http://schemas.openxmlformats.org/drawingml/2006/table">
            <a:tbl>
              <a:tblPr firstRow="1" bandRow="1">
                <a:tableStyleId>{5C22544A-7EE6-4342-B048-85BDC9FD1C3A}</a:tableStyleId>
              </a:tblPr>
              <a:tblGrid>
                <a:gridCol w="5717061">
                  <a:extLst>
                    <a:ext uri="{9D8B030D-6E8A-4147-A177-3AD203B41FA5}">
                      <a16:colId xmlns:a16="http://schemas.microsoft.com/office/drawing/2014/main" val="20000"/>
                    </a:ext>
                  </a:extLst>
                </a:gridCol>
                <a:gridCol w="774357">
                  <a:extLst>
                    <a:ext uri="{9D8B030D-6E8A-4147-A177-3AD203B41FA5}">
                      <a16:colId xmlns:a16="http://schemas.microsoft.com/office/drawing/2014/main" val="3335340559"/>
                    </a:ext>
                  </a:extLst>
                </a:gridCol>
                <a:gridCol w="1178010">
                  <a:extLst>
                    <a:ext uri="{9D8B030D-6E8A-4147-A177-3AD203B41FA5}">
                      <a16:colId xmlns:a16="http://schemas.microsoft.com/office/drawing/2014/main" val="20001"/>
                    </a:ext>
                  </a:extLst>
                </a:gridCol>
                <a:gridCol w="1301579">
                  <a:extLst>
                    <a:ext uri="{9D8B030D-6E8A-4147-A177-3AD203B41FA5}">
                      <a16:colId xmlns:a16="http://schemas.microsoft.com/office/drawing/2014/main" val="3494429207"/>
                    </a:ext>
                  </a:extLst>
                </a:gridCol>
              </a:tblGrid>
              <a:tr h="0">
                <a:tc>
                  <a:txBody>
                    <a:bodyPr/>
                    <a:lstStyle/>
                    <a:p>
                      <a:r>
                        <a:rPr lang="en-GB" sz="1600" b="1" dirty="0">
                          <a:latin typeface="Roboto" panose="02000000000000000000" pitchFamily="2" charset="0"/>
                          <a:ea typeface="Roboto" panose="02000000000000000000" pitchFamily="2" charset="0"/>
                        </a:rPr>
                        <a:t>Activity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tc>
                  <a:txBody>
                    <a:bodyPr/>
                    <a:lstStyle/>
                    <a:p>
                      <a:r>
                        <a:rPr lang="en-GB" sz="1600" b="1" dirty="0">
                          <a:latin typeface="Roboto" panose="02000000000000000000" pitchFamily="2" charset="0"/>
                          <a:ea typeface="Roboto" panose="02000000000000000000" pitchFamily="2" charset="0"/>
                        </a:rPr>
                        <a:t>Label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tc>
                  <a:txBody>
                    <a:bodyPr/>
                    <a:lstStyle/>
                    <a:p>
                      <a:pPr algn="l" fontAlgn="b"/>
                      <a:r>
                        <a:rPr lang="en-GB" sz="1600" b="1" u="none" strike="noStrike" dirty="0">
                          <a:effectLst/>
                          <a:latin typeface="Roboto" panose="02000000000000000000" pitchFamily="2" charset="0"/>
                          <a:ea typeface="Roboto" panose="02000000000000000000" pitchFamily="2" charset="0"/>
                        </a:rPr>
                        <a:t>Duration (minutes)</a:t>
                      </a:r>
                      <a:endParaRPr lang="en-GB" sz="1600" b="1" i="0" u="none" strike="noStrike" dirty="0">
                        <a:solidFill>
                          <a:srgbClr val="000000"/>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tc>
                  <a:txBody>
                    <a:bodyPr/>
                    <a:lstStyle/>
                    <a:p>
                      <a:pPr algn="l" fontAlgn="b"/>
                      <a:r>
                        <a:rPr lang="en-GB" sz="1600" b="1" u="none" strike="noStrike" dirty="0">
                          <a:effectLst/>
                          <a:latin typeface="Roboto" panose="02000000000000000000" pitchFamily="2" charset="0"/>
                          <a:ea typeface="Roboto" panose="02000000000000000000" pitchFamily="2" charset="0"/>
                        </a:rPr>
                        <a:t>Depends on</a:t>
                      </a:r>
                    </a:p>
                  </a:txBody>
                  <a:tcPr marL="72000" marR="7200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73580"/>
                    </a:solidFill>
                  </a:tcPr>
                </a:tc>
                <a:extLst>
                  <a:ext uri="{0D108BD9-81ED-4DB2-BD59-A6C34878D82A}">
                    <a16:rowId xmlns:a16="http://schemas.microsoft.com/office/drawing/2014/main" val="10000"/>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Boil water</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A</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5</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Add pasta to water and cook</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B</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10</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A</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Chop up vegetables</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C</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7</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Cook mince/</a:t>
                      </a:r>
                      <a:r>
                        <a:rPr lang="en-GB" sz="1600" b="0" u="none" strike="noStrike" dirty="0" err="1">
                          <a:solidFill>
                            <a:srgbClr val="505759"/>
                          </a:solidFill>
                          <a:effectLst/>
                          <a:latin typeface="Roboto" panose="02000000000000000000" pitchFamily="2" charset="0"/>
                          <a:ea typeface="Roboto" panose="02000000000000000000" pitchFamily="2" charset="0"/>
                        </a:rPr>
                        <a:t>quorn</a:t>
                      </a:r>
                      <a:r>
                        <a:rPr lang="en-GB" sz="1600" b="0" u="none" strike="noStrike" dirty="0">
                          <a:solidFill>
                            <a:srgbClr val="505759"/>
                          </a:solidFill>
                          <a:effectLst/>
                          <a:latin typeface="Roboto" panose="02000000000000000000" pitchFamily="2" charset="0"/>
                          <a:ea typeface="Roboto" panose="02000000000000000000" pitchFamily="2" charset="0"/>
                        </a:rPr>
                        <a:t> </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D</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30</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Add vegetables and tomato puree to mince/</a:t>
                      </a:r>
                      <a:r>
                        <a:rPr lang="en-GB" sz="1600" b="0" u="none" strike="noStrike" dirty="0" err="1">
                          <a:solidFill>
                            <a:srgbClr val="505759"/>
                          </a:solidFill>
                          <a:effectLst/>
                          <a:latin typeface="Roboto" panose="02000000000000000000" pitchFamily="2" charset="0"/>
                          <a:ea typeface="Roboto" panose="02000000000000000000" pitchFamily="2" charset="0"/>
                        </a:rPr>
                        <a:t>quorn</a:t>
                      </a:r>
                      <a:r>
                        <a:rPr lang="en-GB" sz="1600" b="0" u="none" strike="noStrike" dirty="0">
                          <a:solidFill>
                            <a:srgbClr val="505759"/>
                          </a:solidFill>
                          <a:effectLst/>
                          <a:latin typeface="Roboto" panose="02000000000000000000" pitchFamily="2" charset="0"/>
                          <a:ea typeface="Roboto" panose="02000000000000000000" pitchFamily="2" charset="0"/>
                        </a:rPr>
                        <a:t> and stir</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E</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3</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C,D</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Drain pasta</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F</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2</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B</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0">
                <a:tc>
                  <a:txBody>
                    <a:bodyPr/>
                    <a:lstStyle/>
                    <a:p>
                      <a:pPr algn="l" fontAlgn="b"/>
                      <a:r>
                        <a:rPr lang="en-GB" sz="1600" b="0" u="none" strike="noStrike" dirty="0">
                          <a:solidFill>
                            <a:srgbClr val="505759"/>
                          </a:solidFill>
                          <a:effectLst/>
                          <a:latin typeface="Roboto" panose="02000000000000000000" pitchFamily="2" charset="0"/>
                          <a:ea typeface="Roboto" panose="02000000000000000000" pitchFamily="2" charset="0"/>
                        </a:rPr>
                        <a:t>Mix Bolognese and pasta together and serve</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G</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u="none" strike="noStrike" dirty="0">
                          <a:solidFill>
                            <a:srgbClr val="505759"/>
                          </a:solidFill>
                          <a:effectLst/>
                          <a:latin typeface="Roboto" panose="02000000000000000000" pitchFamily="2" charset="0"/>
                          <a:ea typeface="Roboto" panose="02000000000000000000" pitchFamily="2" charset="0"/>
                        </a:rPr>
                        <a:t>2</a:t>
                      </a:r>
                      <a:endParaRPr lang="en-GB" sz="1600" b="0" i="0" u="none" strike="noStrike" dirty="0">
                        <a:solidFill>
                          <a:srgbClr val="505759"/>
                        </a:solidFill>
                        <a:effectLst/>
                        <a:latin typeface="Roboto" panose="02000000000000000000" pitchFamily="2" charset="0"/>
                        <a:ea typeface="Roboto" panose="02000000000000000000" pitchFamily="2"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GB" sz="1600" b="0" i="0" u="none" strike="noStrike" dirty="0">
                          <a:solidFill>
                            <a:srgbClr val="505759"/>
                          </a:solidFill>
                          <a:effectLst/>
                          <a:latin typeface="Roboto" panose="02000000000000000000" pitchFamily="2" charset="0"/>
                          <a:ea typeface="Roboto" panose="02000000000000000000" pitchFamily="2" charset="0"/>
                        </a:rPr>
                        <a:t>E,F</a:t>
                      </a:r>
                    </a:p>
                  </a:txBody>
                  <a:tcPr marL="72000" marR="72000"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80466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Activity Networks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b="0" dirty="0"/>
              <a:t>Activity networks are diagrams that show links between activities.</a:t>
            </a:r>
          </a:p>
          <a:p>
            <a:pPr marL="0" indent="0">
              <a:buNone/>
            </a:pPr>
            <a:endParaRPr lang="en-US" dirty="0"/>
          </a:p>
        </p:txBody>
      </p:sp>
      <p:sp>
        <p:nvSpPr>
          <p:cNvPr id="4" name="Rectangle 3">
            <a:extLst>
              <a:ext uri="{FF2B5EF4-FFF2-40B4-BE49-F238E27FC236}">
                <a16:creationId xmlns:a16="http://schemas.microsoft.com/office/drawing/2014/main" id="{B75804C8-950B-BAE8-6F7F-E7E4FACBEAA4}"/>
              </a:ext>
            </a:extLst>
          </p:cNvPr>
          <p:cNvSpPr/>
          <p:nvPr/>
        </p:nvSpPr>
        <p:spPr>
          <a:xfrm>
            <a:off x="668671" y="4315119"/>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5" name="Straight Connector 4">
            <a:extLst>
              <a:ext uri="{FF2B5EF4-FFF2-40B4-BE49-F238E27FC236}">
                <a16:creationId xmlns:a16="http://schemas.microsoft.com/office/drawing/2014/main" id="{BEB4196F-8912-D0AA-2161-3C4F70CA652E}"/>
              </a:ext>
            </a:extLst>
          </p:cNvPr>
          <p:cNvCxnSpPr>
            <a:stCxn id="4" idx="1"/>
            <a:endCxn id="4" idx="3"/>
          </p:cNvCxnSpPr>
          <p:nvPr/>
        </p:nvCxnSpPr>
        <p:spPr>
          <a:xfrm>
            <a:off x="668671" y="467515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6E62A551-CB65-BE0C-D363-8E4D74BB15C4}"/>
              </a:ext>
            </a:extLst>
          </p:cNvPr>
          <p:cNvSpPr/>
          <p:nvPr/>
        </p:nvSpPr>
        <p:spPr>
          <a:xfrm>
            <a:off x="2528053" y="4315119"/>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7" name="Straight Connector 6">
            <a:extLst>
              <a:ext uri="{FF2B5EF4-FFF2-40B4-BE49-F238E27FC236}">
                <a16:creationId xmlns:a16="http://schemas.microsoft.com/office/drawing/2014/main" id="{5C381799-48A2-C8FF-4F02-0F8732BBBAEC}"/>
              </a:ext>
            </a:extLst>
          </p:cNvPr>
          <p:cNvCxnSpPr>
            <a:stCxn id="6" idx="1"/>
            <a:endCxn id="6" idx="3"/>
          </p:cNvCxnSpPr>
          <p:nvPr/>
        </p:nvCxnSpPr>
        <p:spPr>
          <a:xfrm>
            <a:off x="2528053" y="467515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57E3FC-EAD4-ACAE-D465-360D669F942B}"/>
              </a:ext>
            </a:extLst>
          </p:cNvPr>
          <p:cNvSpPr/>
          <p:nvPr/>
        </p:nvSpPr>
        <p:spPr>
          <a:xfrm>
            <a:off x="4688293" y="3588834"/>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9" name="Straight Connector 8">
            <a:extLst>
              <a:ext uri="{FF2B5EF4-FFF2-40B4-BE49-F238E27FC236}">
                <a16:creationId xmlns:a16="http://schemas.microsoft.com/office/drawing/2014/main" id="{B5018471-2B9E-04A5-BB82-7DEB3E7CBB01}"/>
              </a:ext>
            </a:extLst>
          </p:cNvPr>
          <p:cNvCxnSpPr>
            <a:stCxn id="8" idx="1"/>
            <a:endCxn id="8" idx="3"/>
          </p:cNvCxnSpPr>
          <p:nvPr/>
        </p:nvCxnSpPr>
        <p:spPr>
          <a:xfrm>
            <a:off x="4688293" y="3948874"/>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57BE8AC-CC90-EE85-DD8D-528980FA2F0D}"/>
              </a:ext>
            </a:extLst>
          </p:cNvPr>
          <p:cNvSpPr/>
          <p:nvPr/>
        </p:nvSpPr>
        <p:spPr>
          <a:xfrm>
            <a:off x="4688293" y="494667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1" name="Straight Connector 10">
            <a:extLst>
              <a:ext uri="{FF2B5EF4-FFF2-40B4-BE49-F238E27FC236}">
                <a16:creationId xmlns:a16="http://schemas.microsoft.com/office/drawing/2014/main" id="{61ED75D0-3DCB-C0CA-E637-2F6499580649}"/>
              </a:ext>
            </a:extLst>
          </p:cNvPr>
          <p:cNvCxnSpPr>
            <a:stCxn id="10" idx="1"/>
            <a:endCxn id="10" idx="3"/>
          </p:cNvCxnSpPr>
          <p:nvPr/>
        </p:nvCxnSpPr>
        <p:spPr>
          <a:xfrm>
            <a:off x="4688293" y="530671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B4449D48-6B6C-F1F4-5F8C-8EED3A9E25A4}"/>
              </a:ext>
            </a:extLst>
          </p:cNvPr>
          <p:cNvCxnSpPr>
            <a:stCxn id="4" idx="3"/>
            <a:endCxn id="6" idx="1"/>
          </p:cNvCxnSpPr>
          <p:nvPr/>
        </p:nvCxnSpPr>
        <p:spPr>
          <a:xfrm>
            <a:off x="1100719" y="4675159"/>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E185347D-607B-84C2-2658-4D12DBFA6AC5}"/>
              </a:ext>
            </a:extLst>
          </p:cNvPr>
          <p:cNvCxnSpPr>
            <a:stCxn id="6" idx="3"/>
            <a:endCxn id="8" idx="1"/>
          </p:cNvCxnSpPr>
          <p:nvPr/>
        </p:nvCxnSpPr>
        <p:spPr>
          <a:xfrm flipV="1">
            <a:off x="2960101" y="3948875"/>
            <a:ext cx="1728192" cy="726285"/>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D01E43A-B77C-665C-D510-6B4B179264ED}"/>
              </a:ext>
            </a:extLst>
          </p:cNvPr>
          <p:cNvCxnSpPr>
            <a:stCxn id="6" idx="3"/>
            <a:endCxn id="10" idx="1"/>
          </p:cNvCxnSpPr>
          <p:nvPr/>
        </p:nvCxnSpPr>
        <p:spPr>
          <a:xfrm>
            <a:off x="2960101" y="4675159"/>
            <a:ext cx="1728192" cy="63155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AABC319-762E-B3E9-8C36-E89A427B4730}"/>
              </a:ext>
            </a:extLst>
          </p:cNvPr>
          <p:cNvSpPr txBox="1"/>
          <p:nvPr/>
        </p:nvSpPr>
        <p:spPr>
          <a:xfrm>
            <a:off x="1468144" y="4311214"/>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A(4)</a:t>
            </a:r>
          </a:p>
        </p:txBody>
      </p:sp>
      <p:sp>
        <p:nvSpPr>
          <p:cNvPr id="16" name="TextBox 15">
            <a:extLst>
              <a:ext uri="{FF2B5EF4-FFF2-40B4-BE49-F238E27FC236}">
                <a16:creationId xmlns:a16="http://schemas.microsoft.com/office/drawing/2014/main" id="{570EE2D4-CD91-51DA-8042-B50E8E475796}"/>
              </a:ext>
            </a:extLst>
          </p:cNvPr>
          <p:cNvSpPr txBox="1"/>
          <p:nvPr/>
        </p:nvSpPr>
        <p:spPr>
          <a:xfrm>
            <a:off x="3392149" y="3918545"/>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B(2)</a:t>
            </a:r>
          </a:p>
        </p:txBody>
      </p:sp>
      <p:sp>
        <p:nvSpPr>
          <p:cNvPr id="17" name="TextBox 16">
            <a:extLst>
              <a:ext uri="{FF2B5EF4-FFF2-40B4-BE49-F238E27FC236}">
                <a16:creationId xmlns:a16="http://schemas.microsoft.com/office/drawing/2014/main" id="{6C548810-773F-B979-EB52-B92C8CE51EA5}"/>
              </a:ext>
            </a:extLst>
          </p:cNvPr>
          <p:cNvSpPr txBox="1"/>
          <p:nvPr/>
        </p:nvSpPr>
        <p:spPr>
          <a:xfrm>
            <a:off x="3392149" y="5098070"/>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C(5)</a:t>
            </a:r>
          </a:p>
        </p:txBody>
      </p:sp>
      <p:sp>
        <p:nvSpPr>
          <p:cNvPr id="18" name="TextBox 17">
            <a:extLst>
              <a:ext uri="{FF2B5EF4-FFF2-40B4-BE49-F238E27FC236}">
                <a16:creationId xmlns:a16="http://schemas.microsoft.com/office/drawing/2014/main" id="{DE0CB0CC-095E-8F04-D4B2-47C4AD4BF859}"/>
              </a:ext>
            </a:extLst>
          </p:cNvPr>
          <p:cNvSpPr txBox="1"/>
          <p:nvPr/>
        </p:nvSpPr>
        <p:spPr>
          <a:xfrm>
            <a:off x="672321" y="4317041"/>
            <a:ext cx="432048" cy="369332"/>
          </a:xfrm>
          <a:prstGeom prst="rect">
            <a:avLst/>
          </a:prstGeom>
          <a:noFill/>
          <a:ln>
            <a:solidFill>
              <a:srgbClr val="773580"/>
            </a:solidFill>
          </a:ln>
        </p:spPr>
        <p:txBody>
          <a:bodyPr wrap="square" rtlCol="0">
            <a:spAutoFit/>
          </a:bodyPr>
          <a:lstStyle/>
          <a:p>
            <a:pPr algn="ctr"/>
            <a:r>
              <a:rPr lang="en-GB" dirty="0">
                <a:solidFill>
                  <a:srgbClr val="505759"/>
                </a:solidFill>
                <a:latin typeface="Roboto" panose="02000000000000000000" pitchFamily="2" charset="0"/>
              </a:rPr>
              <a:t>0</a:t>
            </a:r>
          </a:p>
        </p:txBody>
      </p:sp>
      <p:sp>
        <p:nvSpPr>
          <p:cNvPr id="19" name="Rectangle 18">
            <a:extLst>
              <a:ext uri="{FF2B5EF4-FFF2-40B4-BE49-F238E27FC236}">
                <a16:creationId xmlns:a16="http://schemas.microsoft.com/office/drawing/2014/main" id="{73A4C373-3E7A-76FE-4BE5-853F362CFC7A}"/>
              </a:ext>
            </a:extLst>
          </p:cNvPr>
          <p:cNvSpPr/>
          <p:nvPr/>
        </p:nvSpPr>
        <p:spPr>
          <a:xfrm>
            <a:off x="2528053" y="4327981"/>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4</a:t>
            </a:r>
          </a:p>
        </p:txBody>
      </p:sp>
      <p:sp>
        <p:nvSpPr>
          <p:cNvPr id="20" name="Rectangle 19">
            <a:extLst>
              <a:ext uri="{FF2B5EF4-FFF2-40B4-BE49-F238E27FC236}">
                <a16:creationId xmlns:a16="http://schemas.microsoft.com/office/drawing/2014/main" id="{C8BDDA1E-3622-C214-C251-C2468A51C4CD}"/>
              </a:ext>
            </a:extLst>
          </p:cNvPr>
          <p:cNvSpPr/>
          <p:nvPr/>
        </p:nvSpPr>
        <p:spPr>
          <a:xfrm>
            <a:off x="4688293" y="3586199"/>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6</a:t>
            </a:r>
          </a:p>
        </p:txBody>
      </p:sp>
      <p:sp>
        <p:nvSpPr>
          <p:cNvPr id="21" name="Rectangle 20">
            <a:extLst>
              <a:ext uri="{FF2B5EF4-FFF2-40B4-BE49-F238E27FC236}">
                <a16:creationId xmlns:a16="http://schemas.microsoft.com/office/drawing/2014/main" id="{CA739BE2-1641-54EA-B9EF-910FF823C428}"/>
              </a:ext>
            </a:extLst>
          </p:cNvPr>
          <p:cNvSpPr/>
          <p:nvPr/>
        </p:nvSpPr>
        <p:spPr>
          <a:xfrm>
            <a:off x="4688293" y="4942357"/>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9</a:t>
            </a:r>
          </a:p>
        </p:txBody>
      </p:sp>
      <p:sp>
        <p:nvSpPr>
          <p:cNvPr id="22" name="Rectangle 21">
            <a:extLst>
              <a:ext uri="{FF2B5EF4-FFF2-40B4-BE49-F238E27FC236}">
                <a16:creationId xmlns:a16="http://schemas.microsoft.com/office/drawing/2014/main" id="{60C0BD9D-DE16-CD4E-6A86-A340B3967333}"/>
              </a:ext>
            </a:extLst>
          </p:cNvPr>
          <p:cNvSpPr/>
          <p:nvPr/>
        </p:nvSpPr>
        <p:spPr>
          <a:xfrm>
            <a:off x="6632509" y="4315119"/>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3" name="Straight Connector 22">
            <a:extLst>
              <a:ext uri="{FF2B5EF4-FFF2-40B4-BE49-F238E27FC236}">
                <a16:creationId xmlns:a16="http://schemas.microsoft.com/office/drawing/2014/main" id="{09F514D7-6EF1-6873-4E83-C8AE0BAE041A}"/>
              </a:ext>
            </a:extLst>
          </p:cNvPr>
          <p:cNvCxnSpPr>
            <a:stCxn id="22" idx="1"/>
            <a:endCxn id="22" idx="3"/>
          </p:cNvCxnSpPr>
          <p:nvPr/>
        </p:nvCxnSpPr>
        <p:spPr>
          <a:xfrm>
            <a:off x="6632509" y="467515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BB6DD1FE-6BFE-6F1D-AE70-61CCE6A62D0D}"/>
              </a:ext>
            </a:extLst>
          </p:cNvPr>
          <p:cNvSpPr/>
          <p:nvPr/>
        </p:nvSpPr>
        <p:spPr>
          <a:xfrm>
            <a:off x="6560501" y="4310805"/>
            <a:ext cx="576064" cy="369332"/>
          </a:xfrm>
          <a:prstGeom prst="rect">
            <a:avLst/>
          </a:prstGeom>
        </p:spPr>
        <p:txBody>
          <a:bodyPr wrap="square">
            <a:spAutoFit/>
          </a:bodyPr>
          <a:lstStyle/>
          <a:p>
            <a:pPr algn="ctr"/>
            <a:r>
              <a:rPr lang="en-GB" dirty="0">
                <a:solidFill>
                  <a:srgbClr val="505759"/>
                </a:solidFill>
                <a:latin typeface="Roboto" panose="02000000000000000000" pitchFamily="2" charset="0"/>
              </a:rPr>
              <a:t>12</a:t>
            </a:r>
          </a:p>
        </p:txBody>
      </p:sp>
      <p:cxnSp>
        <p:nvCxnSpPr>
          <p:cNvPr id="25" name="Straight Arrow Connector 24">
            <a:extLst>
              <a:ext uri="{FF2B5EF4-FFF2-40B4-BE49-F238E27FC236}">
                <a16:creationId xmlns:a16="http://schemas.microsoft.com/office/drawing/2014/main" id="{35234259-EAFC-CBD4-135A-F5E2B34ED6D9}"/>
              </a:ext>
            </a:extLst>
          </p:cNvPr>
          <p:cNvCxnSpPr>
            <a:stCxn id="8" idx="3"/>
          </p:cNvCxnSpPr>
          <p:nvPr/>
        </p:nvCxnSpPr>
        <p:spPr>
          <a:xfrm>
            <a:off x="5120341" y="3948875"/>
            <a:ext cx="1512168" cy="726285"/>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6488DC1-4E7D-B478-4648-BD28913549A4}"/>
              </a:ext>
            </a:extLst>
          </p:cNvPr>
          <p:cNvCxnSpPr>
            <a:stCxn id="10" idx="3"/>
            <a:endCxn id="22" idx="1"/>
          </p:cNvCxnSpPr>
          <p:nvPr/>
        </p:nvCxnSpPr>
        <p:spPr>
          <a:xfrm flipV="1">
            <a:off x="5120341" y="4675159"/>
            <a:ext cx="1512168" cy="63155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66C40516-52D8-AC46-8102-1110F8E1EE92}"/>
              </a:ext>
            </a:extLst>
          </p:cNvPr>
          <p:cNvSpPr txBox="1"/>
          <p:nvPr/>
        </p:nvSpPr>
        <p:spPr>
          <a:xfrm>
            <a:off x="5696405" y="3913851"/>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D(6)</a:t>
            </a:r>
          </a:p>
        </p:txBody>
      </p:sp>
      <p:sp>
        <p:nvSpPr>
          <p:cNvPr id="28" name="TextBox 27">
            <a:extLst>
              <a:ext uri="{FF2B5EF4-FFF2-40B4-BE49-F238E27FC236}">
                <a16:creationId xmlns:a16="http://schemas.microsoft.com/office/drawing/2014/main" id="{E6724A97-F115-4FF7-86BE-D1BBE515C66A}"/>
              </a:ext>
            </a:extLst>
          </p:cNvPr>
          <p:cNvSpPr txBox="1"/>
          <p:nvPr/>
        </p:nvSpPr>
        <p:spPr>
          <a:xfrm>
            <a:off x="5726982" y="5035199"/>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E(1)</a:t>
            </a:r>
          </a:p>
        </p:txBody>
      </p:sp>
      <p:sp>
        <p:nvSpPr>
          <p:cNvPr id="29" name="Rectangle 28">
            <a:extLst>
              <a:ext uri="{FF2B5EF4-FFF2-40B4-BE49-F238E27FC236}">
                <a16:creationId xmlns:a16="http://schemas.microsoft.com/office/drawing/2014/main" id="{72FD51BA-C42C-3C0F-BC56-6C6579F3BB3E}"/>
              </a:ext>
            </a:extLst>
          </p:cNvPr>
          <p:cNvSpPr/>
          <p:nvPr/>
        </p:nvSpPr>
        <p:spPr>
          <a:xfrm>
            <a:off x="6544025" y="4668504"/>
            <a:ext cx="576064" cy="369332"/>
          </a:xfrm>
          <a:prstGeom prst="rect">
            <a:avLst/>
          </a:prstGeom>
        </p:spPr>
        <p:txBody>
          <a:bodyPr wrap="square">
            <a:spAutoFit/>
          </a:bodyPr>
          <a:lstStyle/>
          <a:p>
            <a:pPr algn="ctr"/>
            <a:r>
              <a:rPr lang="en-GB" dirty="0">
                <a:solidFill>
                  <a:srgbClr val="505759"/>
                </a:solidFill>
                <a:latin typeface="Roboto" panose="02000000000000000000" pitchFamily="2" charset="0"/>
              </a:rPr>
              <a:t>12</a:t>
            </a:r>
          </a:p>
        </p:txBody>
      </p:sp>
      <p:sp>
        <p:nvSpPr>
          <p:cNvPr id="30" name="Rectangle 29">
            <a:extLst>
              <a:ext uri="{FF2B5EF4-FFF2-40B4-BE49-F238E27FC236}">
                <a16:creationId xmlns:a16="http://schemas.microsoft.com/office/drawing/2014/main" id="{26EB9E8A-2D7B-E896-1B99-FF7204283845}"/>
              </a:ext>
            </a:extLst>
          </p:cNvPr>
          <p:cNvSpPr/>
          <p:nvPr/>
        </p:nvSpPr>
        <p:spPr>
          <a:xfrm>
            <a:off x="4615815" y="5297419"/>
            <a:ext cx="576064" cy="369332"/>
          </a:xfrm>
          <a:prstGeom prst="rect">
            <a:avLst/>
          </a:prstGeom>
        </p:spPr>
        <p:txBody>
          <a:bodyPr wrap="square">
            <a:spAutoFit/>
          </a:bodyPr>
          <a:lstStyle/>
          <a:p>
            <a:pPr algn="ctr"/>
            <a:r>
              <a:rPr lang="en-GB" dirty="0">
                <a:solidFill>
                  <a:srgbClr val="505759"/>
                </a:solidFill>
                <a:latin typeface="Roboto" panose="02000000000000000000" pitchFamily="2" charset="0"/>
              </a:rPr>
              <a:t>11</a:t>
            </a:r>
          </a:p>
        </p:txBody>
      </p:sp>
      <p:sp>
        <p:nvSpPr>
          <p:cNvPr id="31" name="Rectangle 30">
            <a:extLst>
              <a:ext uri="{FF2B5EF4-FFF2-40B4-BE49-F238E27FC236}">
                <a16:creationId xmlns:a16="http://schemas.microsoft.com/office/drawing/2014/main" id="{D6DE71DB-37AE-F0D6-C3D9-E2884446C175}"/>
              </a:ext>
            </a:extLst>
          </p:cNvPr>
          <p:cNvSpPr/>
          <p:nvPr/>
        </p:nvSpPr>
        <p:spPr>
          <a:xfrm>
            <a:off x="4685492" y="3968671"/>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6</a:t>
            </a:r>
          </a:p>
        </p:txBody>
      </p:sp>
      <p:sp>
        <p:nvSpPr>
          <p:cNvPr id="32" name="TextBox 31">
            <a:extLst>
              <a:ext uri="{FF2B5EF4-FFF2-40B4-BE49-F238E27FC236}">
                <a16:creationId xmlns:a16="http://schemas.microsoft.com/office/drawing/2014/main" id="{0C510E4B-80FE-1976-9162-3FC173BB8686}"/>
              </a:ext>
            </a:extLst>
          </p:cNvPr>
          <p:cNvSpPr txBox="1"/>
          <p:nvPr/>
        </p:nvSpPr>
        <p:spPr>
          <a:xfrm>
            <a:off x="668671" y="4684451"/>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33" name="Rectangle 32">
            <a:extLst>
              <a:ext uri="{FF2B5EF4-FFF2-40B4-BE49-F238E27FC236}">
                <a16:creationId xmlns:a16="http://schemas.microsoft.com/office/drawing/2014/main" id="{C1DAE097-AFCF-FF8F-2C13-CE7EFDDDE883}"/>
              </a:ext>
            </a:extLst>
          </p:cNvPr>
          <p:cNvSpPr/>
          <p:nvPr/>
        </p:nvSpPr>
        <p:spPr>
          <a:xfrm>
            <a:off x="2519815" y="4676944"/>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4</a:t>
            </a:r>
          </a:p>
        </p:txBody>
      </p:sp>
      <p:sp>
        <p:nvSpPr>
          <p:cNvPr id="34" name="Rectangle 33">
            <a:extLst>
              <a:ext uri="{FF2B5EF4-FFF2-40B4-BE49-F238E27FC236}">
                <a16:creationId xmlns:a16="http://schemas.microsoft.com/office/drawing/2014/main" id="{9F85D9C1-531E-5253-8C1C-029C785B92D8}"/>
              </a:ext>
            </a:extLst>
          </p:cNvPr>
          <p:cNvSpPr/>
          <p:nvPr/>
        </p:nvSpPr>
        <p:spPr>
          <a:xfrm>
            <a:off x="8522753" y="5197177"/>
            <a:ext cx="2108911" cy="713983"/>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35" name="Straight Connector 34">
            <a:extLst>
              <a:ext uri="{FF2B5EF4-FFF2-40B4-BE49-F238E27FC236}">
                <a16:creationId xmlns:a16="http://schemas.microsoft.com/office/drawing/2014/main" id="{565E2B61-2F1B-A9DD-EB66-BEF7215F54EF}"/>
              </a:ext>
            </a:extLst>
          </p:cNvPr>
          <p:cNvCxnSpPr>
            <a:stCxn id="34" idx="1"/>
          </p:cNvCxnSpPr>
          <p:nvPr/>
        </p:nvCxnSpPr>
        <p:spPr>
          <a:xfrm flipV="1">
            <a:off x="8522753" y="5551121"/>
            <a:ext cx="2108911" cy="3048"/>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28F89525-9030-1E2B-83C4-66841708007B}"/>
              </a:ext>
            </a:extLst>
          </p:cNvPr>
          <p:cNvSpPr/>
          <p:nvPr/>
        </p:nvSpPr>
        <p:spPr>
          <a:xfrm>
            <a:off x="8522753" y="5185843"/>
            <a:ext cx="2108911" cy="369332"/>
          </a:xfrm>
          <a:prstGeom prst="rect">
            <a:avLst/>
          </a:prstGeom>
        </p:spPr>
        <p:txBody>
          <a:bodyPr wrap="square">
            <a:spAutoFit/>
          </a:bodyPr>
          <a:lstStyle/>
          <a:p>
            <a:pPr algn="ctr"/>
            <a:r>
              <a:rPr lang="en-GB" dirty="0">
                <a:solidFill>
                  <a:srgbClr val="505759"/>
                </a:solidFill>
                <a:latin typeface="Roboto" panose="02000000000000000000" pitchFamily="2" charset="0"/>
              </a:rPr>
              <a:t>Earliest start time</a:t>
            </a:r>
          </a:p>
        </p:txBody>
      </p:sp>
      <p:sp>
        <p:nvSpPr>
          <p:cNvPr id="37" name="Rectangle 36">
            <a:extLst>
              <a:ext uri="{FF2B5EF4-FFF2-40B4-BE49-F238E27FC236}">
                <a16:creationId xmlns:a16="http://schemas.microsoft.com/office/drawing/2014/main" id="{E796F0A7-F856-DBE9-378C-9BD445DD98AF}"/>
              </a:ext>
            </a:extLst>
          </p:cNvPr>
          <p:cNvSpPr/>
          <p:nvPr/>
        </p:nvSpPr>
        <p:spPr>
          <a:xfrm>
            <a:off x="8522753" y="5535732"/>
            <a:ext cx="2108911" cy="369332"/>
          </a:xfrm>
          <a:prstGeom prst="rect">
            <a:avLst/>
          </a:prstGeom>
        </p:spPr>
        <p:txBody>
          <a:bodyPr wrap="square">
            <a:spAutoFit/>
          </a:bodyPr>
          <a:lstStyle/>
          <a:p>
            <a:pPr algn="ctr"/>
            <a:r>
              <a:rPr lang="en-GB" dirty="0">
                <a:solidFill>
                  <a:srgbClr val="505759"/>
                </a:solidFill>
                <a:latin typeface="Roboto" panose="02000000000000000000" pitchFamily="2" charset="0"/>
              </a:rPr>
              <a:t>Latest finish time</a:t>
            </a:r>
          </a:p>
        </p:txBody>
      </p:sp>
      <p:cxnSp>
        <p:nvCxnSpPr>
          <p:cNvPr id="38" name="Straight Arrow Connector 37">
            <a:extLst>
              <a:ext uri="{FF2B5EF4-FFF2-40B4-BE49-F238E27FC236}">
                <a16:creationId xmlns:a16="http://schemas.microsoft.com/office/drawing/2014/main" id="{3773CBE0-48E1-C1EC-2E21-60B70C97FBF4}"/>
              </a:ext>
            </a:extLst>
          </p:cNvPr>
          <p:cNvCxnSpPr/>
          <p:nvPr/>
        </p:nvCxnSpPr>
        <p:spPr>
          <a:xfrm>
            <a:off x="8522753" y="4774967"/>
            <a:ext cx="2051027"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40775C0-51F0-2C57-1C71-EC6128CC3DCA}"/>
              </a:ext>
            </a:extLst>
          </p:cNvPr>
          <p:cNvSpPr txBox="1"/>
          <p:nvPr/>
        </p:nvSpPr>
        <p:spPr>
          <a:xfrm>
            <a:off x="8575631" y="4414246"/>
            <a:ext cx="1926894"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Activity (duration)</a:t>
            </a:r>
          </a:p>
        </p:txBody>
      </p:sp>
      <p:sp>
        <p:nvSpPr>
          <p:cNvPr id="40" name="TextBox 39">
            <a:extLst>
              <a:ext uri="{FF2B5EF4-FFF2-40B4-BE49-F238E27FC236}">
                <a16:creationId xmlns:a16="http://schemas.microsoft.com/office/drawing/2014/main" id="{9336549B-5EB6-FFD3-B7A1-701C6A04F70D}"/>
              </a:ext>
            </a:extLst>
          </p:cNvPr>
          <p:cNvSpPr txBox="1"/>
          <p:nvPr/>
        </p:nvSpPr>
        <p:spPr>
          <a:xfrm>
            <a:off x="8513281" y="3090446"/>
            <a:ext cx="1926894" cy="338554"/>
          </a:xfrm>
          <a:prstGeom prst="rect">
            <a:avLst/>
          </a:prstGeom>
          <a:noFill/>
          <a:ln>
            <a:noFill/>
          </a:ln>
        </p:spPr>
        <p:txBody>
          <a:bodyPr wrap="square" rtlCol="0">
            <a:spAutoFit/>
          </a:bodyPr>
          <a:lstStyle/>
          <a:p>
            <a:r>
              <a:rPr lang="en-GB" sz="1600" dirty="0">
                <a:solidFill>
                  <a:srgbClr val="773580"/>
                </a:solidFill>
                <a:latin typeface="Roboto" panose="02000000000000000000" pitchFamily="2" charset="0"/>
              </a:rPr>
              <a:t>Key:</a:t>
            </a:r>
          </a:p>
        </p:txBody>
      </p:sp>
      <p:sp>
        <p:nvSpPr>
          <p:cNvPr id="41" name="Rectangle 40">
            <a:extLst>
              <a:ext uri="{FF2B5EF4-FFF2-40B4-BE49-F238E27FC236}">
                <a16:creationId xmlns:a16="http://schemas.microsoft.com/office/drawing/2014/main" id="{E0AC224A-DB10-D89D-EABA-4793EEF63AAF}"/>
              </a:ext>
            </a:extLst>
          </p:cNvPr>
          <p:cNvSpPr/>
          <p:nvPr/>
        </p:nvSpPr>
        <p:spPr>
          <a:xfrm>
            <a:off x="9701705" y="3509933"/>
            <a:ext cx="872075"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42" name="Straight Connector 41">
            <a:extLst>
              <a:ext uri="{FF2B5EF4-FFF2-40B4-BE49-F238E27FC236}">
                <a16:creationId xmlns:a16="http://schemas.microsoft.com/office/drawing/2014/main" id="{6FE7B7F6-3869-502A-9733-11A414425B79}"/>
              </a:ext>
            </a:extLst>
          </p:cNvPr>
          <p:cNvCxnSpPr>
            <a:cxnSpLocks/>
            <a:endCxn id="41" idx="3"/>
          </p:cNvCxnSpPr>
          <p:nvPr/>
        </p:nvCxnSpPr>
        <p:spPr>
          <a:xfrm>
            <a:off x="9701705" y="3869973"/>
            <a:ext cx="872075"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48F54FE-E56F-3B30-8A9B-2F6B2F6996BF}"/>
              </a:ext>
            </a:extLst>
          </p:cNvPr>
          <p:cNvSpPr txBox="1"/>
          <p:nvPr/>
        </p:nvSpPr>
        <p:spPr>
          <a:xfrm>
            <a:off x="8513281" y="3713533"/>
            <a:ext cx="1844994"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Node</a:t>
            </a:r>
          </a:p>
        </p:txBody>
      </p:sp>
      <p:sp>
        <p:nvSpPr>
          <p:cNvPr id="44" name="Left Brace 43">
            <a:extLst>
              <a:ext uri="{FF2B5EF4-FFF2-40B4-BE49-F238E27FC236}">
                <a16:creationId xmlns:a16="http://schemas.microsoft.com/office/drawing/2014/main" id="{FD6FD23D-E804-1E35-9DF3-496D49B55694}"/>
              </a:ext>
            </a:extLst>
          </p:cNvPr>
          <p:cNvSpPr/>
          <p:nvPr/>
        </p:nvSpPr>
        <p:spPr>
          <a:xfrm>
            <a:off x="9291802" y="3365611"/>
            <a:ext cx="432048" cy="1015431"/>
          </a:xfrm>
          <a:prstGeom prst="leftBrace">
            <a:avLst/>
          </a:prstGeom>
          <a:ln w="19050">
            <a:solidFill>
              <a:srgbClr val="77358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1191713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Activity Network</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sz="2000" dirty="0"/>
              <a:t>Using the template below and your precedence table, add in arrows showing which activities link to which event. </a:t>
            </a:r>
          </a:p>
          <a:p>
            <a:pPr marL="0" indent="0">
              <a:buNone/>
            </a:pPr>
            <a:endParaRPr lang="en-US" dirty="0"/>
          </a:p>
        </p:txBody>
      </p:sp>
      <p:cxnSp>
        <p:nvCxnSpPr>
          <p:cNvPr id="26" name="Straight Connector 25">
            <a:extLst>
              <a:ext uri="{FF2B5EF4-FFF2-40B4-BE49-F238E27FC236}">
                <a16:creationId xmlns:a16="http://schemas.microsoft.com/office/drawing/2014/main" id="{E386E1F3-1640-BADB-8CDF-3AE1D0CAE8EA}"/>
              </a:ext>
            </a:extLst>
          </p:cNvPr>
          <p:cNvCxnSpPr>
            <a:cxnSpLocks/>
          </p:cNvCxnSpPr>
          <p:nvPr/>
        </p:nvCxnSpPr>
        <p:spPr>
          <a:xfrm>
            <a:off x="1712650" y="4749254"/>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0B449BE-6642-786C-D3B4-098D2C64BB85}"/>
              </a:ext>
            </a:extLst>
          </p:cNvPr>
          <p:cNvCxnSpPr>
            <a:cxnSpLocks/>
          </p:cNvCxnSpPr>
          <p:nvPr/>
        </p:nvCxnSpPr>
        <p:spPr>
          <a:xfrm>
            <a:off x="3525057" y="3681610"/>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C05CB92-46A5-43C7-5098-DCBE49C3B9C5}"/>
              </a:ext>
            </a:extLst>
          </p:cNvPr>
          <p:cNvCxnSpPr>
            <a:cxnSpLocks/>
          </p:cNvCxnSpPr>
          <p:nvPr/>
        </p:nvCxnSpPr>
        <p:spPr>
          <a:xfrm>
            <a:off x="3504951" y="4750241"/>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54AED8B-C7CC-04D6-37C8-B5D32DD7DFCC}"/>
              </a:ext>
            </a:extLst>
          </p:cNvPr>
          <p:cNvCxnSpPr>
            <a:cxnSpLocks/>
          </p:cNvCxnSpPr>
          <p:nvPr/>
        </p:nvCxnSpPr>
        <p:spPr>
          <a:xfrm>
            <a:off x="3504338" y="5826678"/>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DFDC849-44B2-195C-CBA0-44D0004FF0B9}"/>
              </a:ext>
            </a:extLst>
          </p:cNvPr>
          <p:cNvCxnSpPr>
            <a:cxnSpLocks/>
          </p:cNvCxnSpPr>
          <p:nvPr/>
        </p:nvCxnSpPr>
        <p:spPr>
          <a:xfrm>
            <a:off x="5232667" y="3681043"/>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4BFB521-315D-390D-6B02-BC9DA6339453}"/>
              </a:ext>
            </a:extLst>
          </p:cNvPr>
          <p:cNvCxnSpPr>
            <a:cxnSpLocks/>
          </p:cNvCxnSpPr>
          <p:nvPr/>
        </p:nvCxnSpPr>
        <p:spPr>
          <a:xfrm>
            <a:off x="6960279" y="4758687"/>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A261E1B-E26C-2FBF-0616-19A9FA1BEC19}"/>
              </a:ext>
            </a:extLst>
          </p:cNvPr>
          <p:cNvCxnSpPr>
            <a:cxnSpLocks/>
          </p:cNvCxnSpPr>
          <p:nvPr/>
        </p:nvCxnSpPr>
        <p:spPr>
          <a:xfrm>
            <a:off x="8625418" y="4749115"/>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403C39A4-7B56-6671-0074-A9E8598D2990}"/>
              </a:ext>
            </a:extLst>
          </p:cNvPr>
          <p:cNvSpPr/>
          <p:nvPr/>
        </p:nvSpPr>
        <p:spPr>
          <a:xfrm>
            <a:off x="1718225"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34" name="Straight Connector 33">
            <a:extLst>
              <a:ext uri="{FF2B5EF4-FFF2-40B4-BE49-F238E27FC236}">
                <a16:creationId xmlns:a16="http://schemas.microsoft.com/office/drawing/2014/main" id="{63F4C975-8BF0-E6AD-0173-30C402AFC755}"/>
              </a:ext>
            </a:extLst>
          </p:cNvPr>
          <p:cNvCxnSpPr>
            <a:stCxn id="33" idx="1"/>
            <a:endCxn id="33" idx="3"/>
          </p:cNvCxnSpPr>
          <p:nvPr/>
        </p:nvCxnSpPr>
        <p:spPr>
          <a:xfrm>
            <a:off x="1718225"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D30BB893-B074-717A-D301-3610844AAC6F}"/>
              </a:ext>
            </a:extLst>
          </p:cNvPr>
          <p:cNvSpPr/>
          <p:nvPr/>
        </p:nvSpPr>
        <p:spPr>
          <a:xfrm>
            <a:off x="3525057"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36" name="Straight Connector 35">
            <a:extLst>
              <a:ext uri="{FF2B5EF4-FFF2-40B4-BE49-F238E27FC236}">
                <a16:creationId xmlns:a16="http://schemas.microsoft.com/office/drawing/2014/main" id="{6AFE2158-C6DA-26C3-A82E-B48DB1854F43}"/>
              </a:ext>
            </a:extLst>
          </p:cNvPr>
          <p:cNvCxnSpPr>
            <a:cxnSpLocks/>
            <a:stCxn id="35" idx="1"/>
            <a:endCxn id="35" idx="3"/>
          </p:cNvCxnSpPr>
          <p:nvPr/>
        </p:nvCxnSpPr>
        <p:spPr>
          <a:xfrm>
            <a:off x="3525057"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2548E9DC-CCCE-5E37-C492-51B05BAF5D5C}"/>
              </a:ext>
            </a:extLst>
          </p:cNvPr>
          <p:cNvSpPr/>
          <p:nvPr/>
        </p:nvSpPr>
        <p:spPr>
          <a:xfrm>
            <a:off x="5241042" y="332044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38" name="Straight Connector 37">
            <a:extLst>
              <a:ext uri="{FF2B5EF4-FFF2-40B4-BE49-F238E27FC236}">
                <a16:creationId xmlns:a16="http://schemas.microsoft.com/office/drawing/2014/main" id="{B71A0190-E9FA-6489-75C9-BE37A7B8D58C}"/>
              </a:ext>
            </a:extLst>
          </p:cNvPr>
          <p:cNvCxnSpPr>
            <a:stCxn id="37" idx="1"/>
            <a:endCxn id="37" idx="3"/>
          </p:cNvCxnSpPr>
          <p:nvPr/>
        </p:nvCxnSpPr>
        <p:spPr>
          <a:xfrm>
            <a:off x="5241042" y="368048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F3EB6B14-BAA2-E1D5-4B7A-273FD46D5020}"/>
              </a:ext>
            </a:extLst>
          </p:cNvPr>
          <p:cNvSpPr/>
          <p:nvPr/>
        </p:nvSpPr>
        <p:spPr>
          <a:xfrm>
            <a:off x="6957029"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40" name="Straight Connector 39">
            <a:extLst>
              <a:ext uri="{FF2B5EF4-FFF2-40B4-BE49-F238E27FC236}">
                <a16:creationId xmlns:a16="http://schemas.microsoft.com/office/drawing/2014/main" id="{6155B970-F1E1-07E2-CDE5-D7E76607B32F}"/>
              </a:ext>
            </a:extLst>
          </p:cNvPr>
          <p:cNvCxnSpPr>
            <a:stCxn id="39" idx="1"/>
            <a:endCxn id="39" idx="3"/>
          </p:cNvCxnSpPr>
          <p:nvPr/>
        </p:nvCxnSpPr>
        <p:spPr>
          <a:xfrm>
            <a:off x="6957029"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1D06E995-D79A-2150-A69F-7914631DD5B0}"/>
              </a:ext>
            </a:extLst>
          </p:cNvPr>
          <p:cNvSpPr/>
          <p:nvPr/>
        </p:nvSpPr>
        <p:spPr>
          <a:xfrm>
            <a:off x="8617480"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42" name="Straight Connector 41">
            <a:extLst>
              <a:ext uri="{FF2B5EF4-FFF2-40B4-BE49-F238E27FC236}">
                <a16:creationId xmlns:a16="http://schemas.microsoft.com/office/drawing/2014/main" id="{1EF13081-0E22-9E15-1A4F-EEF375F4F2A4}"/>
              </a:ext>
            </a:extLst>
          </p:cNvPr>
          <p:cNvCxnSpPr>
            <a:stCxn id="41" idx="1"/>
            <a:endCxn id="41" idx="3"/>
          </p:cNvCxnSpPr>
          <p:nvPr/>
        </p:nvCxnSpPr>
        <p:spPr>
          <a:xfrm>
            <a:off x="8617480"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B58D0B8-B762-6EEE-B43B-6CBEEFFFFEF3}"/>
              </a:ext>
            </a:extLst>
          </p:cNvPr>
          <p:cNvCxnSpPr>
            <a:cxnSpLocks/>
          </p:cNvCxnSpPr>
          <p:nvPr/>
        </p:nvCxnSpPr>
        <p:spPr>
          <a:xfrm>
            <a:off x="3516682" y="3681043"/>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08221B16-AB76-0C2C-1135-6704B07983EA}"/>
              </a:ext>
            </a:extLst>
          </p:cNvPr>
          <p:cNvSpPr/>
          <p:nvPr/>
        </p:nvSpPr>
        <p:spPr>
          <a:xfrm>
            <a:off x="3525057" y="332044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45" name="Straight Connector 44">
            <a:extLst>
              <a:ext uri="{FF2B5EF4-FFF2-40B4-BE49-F238E27FC236}">
                <a16:creationId xmlns:a16="http://schemas.microsoft.com/office/drawing/2014/main" id="{5596719B-8560-3A45-C9A8-8632793E6B91}"/>
              </a:ext>
            </a:extLst>
          </p:cNvPr>
          <p:cNvCxnSpPr>
            <a:stCxn id="44" idx="1"/>
            <a:endCxn id="44" idx="3"/>
          </p:cNvCxnSpPr>
          <p:nvPr/>
        </p:nvCxnSpPr>
        <p:spPr>
          <a:xfrm>
            <a:off x="3525057" y="368048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6EFB956-2336-F4FA-7257-B1750A3A42F1}"/>
              </a:ext>
            </a:extLst>
          </p:cNvPr>
          <p:cNvCxnSpPr>
            <a:cxnSpLocks/>
          </p:cNvCxnSpPr>
          <p:nvPr/>
        </p:nvCxnSpPr>
        <p:spPr>
          <a:xfrm>
            <a:off x="3516682" y="5817481"/>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61FD4F7E-150F-36AC-4657-EF3625A265EB}"/>
              </a:ext>
            </a:extLst>
          </p:cNvPr>
          <p:cNvSpPr/>
          <p:nvPr/>
        </p:nvSpPr>
        <p:spPr>
          <a:xfrm>
            <a:off x="3525057" y="5456883"/>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48" name="Straight Connector 47">
            <a:extLst>
              <a:ext uri="{FF2B5EF4-FFF2-40B4-BE49-F238E27FC236}">
                <a16:creationId xmlns:a16="http://schemas.microsoft.com/office/drawing/2014/main" id="{BD33CC18-65E7-72B8-CAAB-F0192304E131}"/>
              </a:ext>
            </a:extLst>
          </p:cNvPr>
          <p:cNvCxnSpPr>
            <a:cxnSpLocks/>
            <a:stCxn id="47" idx="1"/>
            <a:endCxn id="47" idx="3"/>
          </p:cNvCxnSpPr>
          <p:nvPr/>
        </p:nvCxnSpPr>
        <p:spPr>
          <a:xfrm>
            <a:off x="3525057" y="5816923"/>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76651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Activity Network</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sz="2000" dirty="0"/>
              <a:t>Using the template below and your precedence table, add in arrows showing which activities link to which event. </a:t>
            </a:r>
          </a:p>
          <a:p>
            <a:pPr marL="0" indent="0">
              <a:buNone/>
            </a:pPr>
            <a:endParaRPr lang="en-US" dirty="0"/>
          </a:p>
        </p:txBody>
      </p:sp>
      <p:cxnSp>
        <p:nvCxnSpPr>
          <p:cNvPr id="4" name="Straight Connector 3">
            <a:extLst>
              <a:ext uri="{FF2B5EF4-FFF2-40B4-BE49-F238E27FC236}">
                <a16:creationId xmlns:a16="http://schemas.microsoft.com/office/drawing/2014/main" id="{D211161C-7C49-07CA-81F7-C66E68F57937}"/>
              </a:ext>
            </a:extLst>
          </p:cNvPr>
          <p:cNvCxnSpPr>
            <a:cxnSpLocks/>
          </p:cNvCxnSpPr>
          <p:nvPr/>
        </p:nvCxnSpPr>
        <p:spPr>
          <a:xfrm>
            <a:off x="1335460" y="4749254"/>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9442E0D-B0B2-5EA8-18C8-D8ECFCAE637F}"/>
              </a:ext>
            </a:extLst>
          </p:cNvPr>
          <p:cNvCxnSpPr>
            <a:cxnSpLocks/>
          </p:cNvCxnSpPr>
          <p:nvPr/>
        </p:nvCxnSpPr>
        <p:spPr>
          <a:xfrm>
            <a:off x="3147867" y="3681610"/>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8B718A2-7E31-C78E-D0DA-481A656DE607}"/>
              </a:ext>
            </a:extLst>
          </p:cNvPr>
          <p:cNvCxnSpPr>
            <a:cxnSpLocks/>
          </p:cNvCxnSpPr>
          <p:nvPr/>
        </p:nvCxnSpPr>
        <p:spPr>
          <a:xfrm>
            <a:off x="3127761" y="4750241"/>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AEEF31E-F035-60F3-7DA4-85EE2FB829FB}"/>
              </a:ext>
            </a:extLst>
          </p:cNvPr>
          <p:cNvCxnSpPr>
            <a:cxnSpLocks/>
          </p:cNvCxnSpPr>
          <p:nvPr/>
        </p:nvCxnSpPr>
        <p:spPr>
          <a:xfrm>
            <a:off x="3127148" y="5826678"/>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D67679-7536-5DB1-FBF1-D7D0F5A3E79A}"/>
              </a:ext>
            </a:extLst>
          </p:cNvPr>
          <p:cNvCxnSpPr>
            <a:cxnSpLocks/>
          </p:cNvCxnSpPr>
          <p:nvPr/>
        </p:nvCxnSpPr>
        <p:spPr>
          <a:xfrm>
            <a:off x="4981599" y="3681043"/>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1BA8930-B235-8AA5-C8D3-8A87AB928FB7}"/>
              </a:ext>
            </a:extLst>
          </p:cNvPr>
          <p:cNvCxnSpPr>
            <a:cxnSpLocks/>
          </p:cNvCxnSpPr>
          <p:nvPr/>
        </p:nvCxnSpPr>
        <p:spPr>
          <a:xfrm>
            <a:off x="6583089" y="4758687"/>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53845EB-04FA-BE83-E0E6-10F699202FF9}"/>
              </a:ext>
            </a:extLst>
          </p:cNvPr>
          <p:cNvCxnSpPr>
            <a:cxnSpLocks/>
          </p:cNvCxnSpPr>
          <p:nvPr/>
        </p:nvCxnSpPr>
        <p:spPr>
          <a:xfrm>
            <a:off x="8248228" y="4749115"/>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D723FB7A-DEEF-5CA8-CC0F-BA3AFAEA33ED}"/>
              </a:ext>
            </a:extLst>
          </p:cNvPr>
          <p:cNvSpPr/>
          <p:nvPr/>
        </p:nvSpPr>
        <p:spPr>
          <a:xfrm>
            <a:off x="1341035"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2" name="Straight Connector 11">
            <a:extLst>
              <a:ext uri="{FF2B5EF4-FFF2-40B4-BE49-F238E27FC236}">
                <a16:creationId xmlns:a16="http://schemas.microsoft.com/office/drawing/2014/main" id="{7EAB810A-C38B-C03B-4F8C-6727E103FDB6}"/>
              </a:ext>
            </a:extLst>
          </p:cNvPr>
          <p:cNvCxnSpPr>
            <a:stCxn id="11" idx="1"/>
            <a:endCxn id="11" idx="3"/>
          </p:cNvCxnSpPr>
          <p:nvPr/>
        </p:nvCxnSpPr>
        <p:spPr>
          <a:xfrm>
            <a:off x="1341035"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2866D61F-523D-9395-65D4-7FBD4E3FD76D}"/>
              </a:ext>
            </a:extLst>
          </p:cNvPr>
          <p:cNvSpPr/>
          <p:nvPr/>
        </p:nvSpPr>
        <p:spPr>
          <a:xfrm>
            <a:off x="3147867"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4" name="Straight Connector 13">
            <a:extLst>
              <a:ext uri="{FF2B5EF4-FFF2-40B4-BE49-F238E27FC236}">
                <a16:creationId xmlns:a16="http://schemas.microsoft.com/office/drawing/2014/main" id="{3D4155CA-F21D-DEAC-4307-CEABC7D3C790}"/>
              </a:ext>
            </a:extLst>
          </p:cNvPr>
          <p:cNvCxnSpPr>
            <a:cxnSpLocks/>
            <a:stCxn id="13" idx="1"/>
            <a:endCxn id="13" idx="3"/>
          </p:cNvCxnSpPr>
          <p:nvPr/>
        </p:nvCxnSpPr>
        <p:spPr>
          <a:xfrm>
            <a:off x="3147867"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DEA04980-DE1C-DD83-9E05-F61B9E7D657B}"/>
              </a:ext>
            </a:extLst>
          </p:cNvPr>
          <p:cNvSpPr/>
          <p:nvPr/>
        </p:nvSpPr>
        <p:spPr>
          <a:xfrm>
            <a:off x="4989974" y="332044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6" name="Straight Connector 15">
            <a:extLst>
              <a:ext uri="{FF2B5EF4-FFF2-40B4-BE49-F238E27FC236}">
                <a16:creationId xmlns:a16="http://schemas.microsoft.com/office/drawing/2014/main" id="{14BA9621-A2A4-839D-D785-AD49E3BEF55A}"/>
              </a:ext>
            </a:extLst>
          </p:cNvPr>
          <p:cNvCxnSpPr>
            <a:stCxn id="15" idx="1"/>
            <a:endCxn id="15" idx="3"/>
          </p:cNvCxnSpPr>
          <p:nvPr/>
        </p:nvCxnSpPr>
        <p:spPr>
          <a:xfrm>
            <a:off x="4989974" y="368048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651AAC21-0A2F-F5EB-8453-4621F7EC131A}"/>
              </a:ext>
            </a:extLst>
          </p:cNvPr>
          <p:cNvSpPr/>
          <p:nvPr/>
        </p:nvSpPr>
        <p:spPr>
          <a:xfrm>
            <a:off x="6579839"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8" name="Straight Connector 17">
            <a:extLst>
              <a:ext uri="{FF2B5EF4-FFF2-40B4-BE49-F238E27FC236}">
                <a16:creationId xmlns:a16="http://schemas.microsoft.com/office/drawing/2014/main" id="{5A0A34AA-31B3-6490-AE1C-40FD2D360E2E}"/>
              </a:ext>
            </a:extLst>
          </p:cNvPr>
          <p:cNvCxnSpPr>
            <a:stCxn id="17" idx="1"/>
            <a:endCxn id="17" idx="3"/>
          </p:cNvCxnSpPr>
          <p:nvPr/>
        </p:nvCxnSpPr>
        <p:spPr>
          <a:xfrm>
            <a:off x="6579839"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A5F214BB-D54D-D7F7-DC2A-9DB77E50D137}"/>
              </a:ext>
            </a:extLst>
          </p:cNvPr>
          <p:cNvSpPr/>
          <p:nvPr/>
        </p:nvSpPr>
        <p:spPr>
          <a:xfrm>
            <a:off x="8240290" y="438907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0" name="Straight Connector 19">
            <a:extLst>
              <a:ext uri="{FF2B5EF4-FFF2-40B4-BE49-F238E27FC236}">
                <a16:creationId xmlns:a16="http://schemas.microsoft.com/office/drawing/2014/main" id="{04378400-68D6-91E9-8DB8-1D6E4A7C67F2}"/>
              </a:ext>
            </a:extLst>
          </p:cNvPr>
          <p:cNvCxnSpPr>
            <a:stCxn id="19" idx="1"/>
            <a:endCxn id="19" idx="3"/>
          </p:cNvCxnSpPr>
          <p:nvPr/>
        </p:nvCxnSpPr>
        <p:spPr>
          <a:xfrm>
            <a:off x="8240290" y="474911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43CCED8-F85C-74F6-E838-8DFB376D2BFF}"/>
              </a:ext>
            </a:extLst>
          </p:cNvPr>
          <p:cNvCxnSpPr>
            <a:cxnSpLocks/>
          </p:cNvCxnSpPr>
          <p:nvPr/>
        </p:nvCxnSpPr>
        <p:spPr>
          <a:xfrm>
            <a:off x="3139492" y="3681043"/>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1D1006BF-5FEF-1421-C361-788ACE591E4F}"/>
              </a:ext>
            </a:extLst>
          </p:cNvPr>
          <p:cNvSpPr/>
          <p:nvPr/>
        </p:nvSpPr>
        <p:spPr>
          <a:xfrm>
            <a:off x="3147867" y="3320445"/>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3" name="Straight Connector 22">
            <a:extLst>
              <a:ext uri="{FF2B5EF4-FFF2-40B4-BE49-F238E27FC236}">
                <a16:creationId xmlns:a16="http://schemas.microsoft.com/office/drawing/2014/main" id="{8D61A7D7-25C3-A1F4-52AA-E1695C9ED7C2}"/>
              </a:ext>
            </a:extLst>
          </p:cNvPr>
          <p:cNvCxnSpPr>
            <a:stCxn id="22" idx="1"/>
            <a:endCxn id="22" idx="3"/>
          </p:cNvCxnSpPr>
          <p:nvPr/>
        </p:nvCxnSpPr>
        <p:spPr>
          <a:xfrm>
            <a:off x="3147867" y="3680485"/>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4620AB0-06AF-231E-6077-5362E1C28AFC}"/>
              </a:ext>
            </a:extLst>
          </p:cNvPr>
          <p:cNvCxnSpPr>
            <a:cxnSpLocks/>
          </p:cNvCxnSpPr>
          <p:nvPr/>
        </p:nvCxnSpPr>
        <p:spPr>
          <a:xfrm>
            <a:off x="3139492" y="5817481"/>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BB5BB27-EEB6-D3B7-C38A-89A85B1118B7}"/>
              </a:ext>
            </a:extLst>
          </p:cNvPr>
          <p:cNvSpPr/>
          <p:nvPr/>
        </p:nvSpPr>
        <p:spPr>
          <a:xfrm>
            <a:off x="3147867" y="5456883"/>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6" name="Straight Connector 25">
            <a:extLst>
              <a:ext uri="{FF2B5EF4-FFF2-40B4-BE49-F238E27FC236}">
                <a16:creationId xmlns:a16="http://schemas.microsoft.com/office/drawing/2014/main" id="{A3061209-953F-F065-65FB-C60F009146EE}"/>
              </a:ext>
            </a:extLst>
          </p:cNvPr>
          <p:cNvCxnSpPr>
            <a:cxnSpLocks/>
            <a:stCxn id="25" idx="1"/>
            <a:endCxn id="25" idx="3"/>
          </p:cNvCxnSpPr>
          <p:nvPr/>
        </p:nvCxnSpPr>
        <p:spPr>
          <a:xfrm>
            <a:off x="3147867" y="5816923"/>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D9A0455-3149-9C15-1B2B-31A0E6759071}"/>
              </a:ext>
            </a:extLst>
          </p:cNvPr>
          <p:cNvCxnSpPr>
            <a:cxnSpLocks/>
          </p:cNvCxnSpPr>
          <p:nvPr/>
        </p:nvCxnSpPr>
        <p:spPr>
          <a:xfrm>
            <a:off x="1746488" y="4749115"/>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DE44C79-7AAF-C723-53B5-5DAFA5841574}"/>
              </a:ext>
            </a:extLst>
          </p:cNvPr>
          <p:cNvCxnSpPr>
            <a:cxnSpLocks/>
            <a:endCxn id="22" idx="1"/>
          </p:cNvCxnSpPr>
          <p:nvPr/>
        </p:nvCxnSpPr>
        <p:spPr>
          <a:xfrm flipV="1">
            <a:off x="1787614" y="3680485"/>
            <a:ext cx="1360253" cy="108459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19FF54F7-E5E7-5234-B599-5BE8243DDF83}"/>
              </a:ext>
            </a:extLst>
          </p:cNvPr>
          <p:cNvCxnSpPr>
            <a:cxnSpLocks/>
            <a:endCxn id="17" idx="1"/>
          </p:cNvCxnSpPr>
          <p:nvPr/>
        </p:nvCxnSpPr>
        <p:spPr>
          <a:xfrm>
            <a:off x="5430397" y="3690055"/>
            <a:ext cx="1149442" cy="105906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84F864C-5316-5DB3-2A44-C0D987DFA8C1}"/>
              </a:ext>
            </a:extLst>
          </p:cNvPr>
          <p:cNvSpPr txBox="1"/>
          <p:nvPr/>
        </p:nvSpPr>
        <p:spPr>
          <a:xfrm>
            <a:off x="2046618" y="3881031"/>
            <a:ext cx="648072"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A(5)</a:t>
            </a:r>
          </a:p>
        </p:txBody>
      </p:sp>
      <p:sp>
        <p:nvSpPr>
          <p:cNvPr id="31" name="TextBox 30">
            <a:extLst>
              <a:ext uri="{FF2B5EF4-FFF2-40B4-BE49-F238E27FC236}">
                <a16:creationId xmlns:a16="http://schemas.microsoft.com/office/drawing/2014/main" id="{611D57FF-B8CE-7400-7699-6A7C7217C670}"/>
              </a:ext>
            </a:extLst>
          </p:cNvPr>
          <p:cNvSpPr txBox="1"/>
          <p:nvPr/>
        </p:nvSpPr>
        <p:spPr>
          <a:xfrm>
            <a:off x="4013678" y="3320445"/>
            <a:ext cx="734803"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B(10)</a:t>
            </a:r>
          </a:p>
        </p:txBody>
      </p:sp>
      <p:sp>
        <p:nvSpPr>
          <p:cNvPr id="32" name="TextBox 31">
            <a:extLst>
              <a:ext uri="{FF2B5EF4-FFF2-40B4-BE49-F238E27FC236}">
                <a16:creationId xmlns:a16="http://schemas.microsoft.com/office/drawing/2014/main" id="{6CF90927-A380-587B-5BD2-6DE1C9443645}"/>
              </a:ext>
            </a:extLst>
          </p:cNvPr>
          <p:cNvSpPr txBox="1"/>
          <p:nvPr/>
        </p:nvSpPr>
        <p:spPr>
          <a:xfrm>
            <a:off x="2046618" y="5309093"/>
            <a:ext cx="708076"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D(30)</a:t>
            </a:r>
          </a:p>
        </p:txBody>
      </p:sp>
      <p:cxnSp>
        <p:nvCxnSpPr>
          <p:cNvPr id="33" name="Straight Arrow Connector 32">
            <a:extLst>
              <a:ext uri="{FF2B5EF4-FFF2-40B4-BE49-F238E27FC236}">
                <a16:creationId xmlns:a16="http://schemas.microsoft.com/office/drawing/2014/main" id="{05DEBBD8-54D5-F029-D2B2-D7B93B02154D}"/>
              </a:ext>
            </a:extLst>
          </p:cNvPr>
          <p:cNvCxnSpPr>
            <a:cxnSpLocks/>
            <a:endCxn id="25" idx="1"/>
          </p:cNvCxnSpPr>
          <p:nvPr/>
        </p:nvCxnSpPr>
        <p:spPr>
          <a:xfrm>
            <a:off x="1787614" y="4756061"/>
            <a:ext cx="1360253" cy="106086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C1322C3-9BF2-A2CA-4B55-A0123A446B17}"/>
              </a:ext>
            </a:extLst>
          </p:cNvPr>
          <p:cNvCxnSpPr>
            <a:cxnSpLocks/>
            <a:endCxn id="17" idx="1"/>
          </p:cNvCxnSpPr>
          <p:nvPr/>
        </p:nvCxnSpPr>
        <p:spPr>
          <a:xfrm flipV="1">
            <a:off x="3600634" y="4749115"/>
            <a:ext cx="2979205" cy="106289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EFE54D72-AD1F-740A-ADA4-EB7BF688B464}"/>
              </a:ext>
            </a:extLst>
          </p:cNvPr>
          <p:cNvSpPr txBox="1"/>
          <p:nvPr/>
        </p:nvSpPr>
        <p:spPr>
          <a:xfrm>
            <a:off x="7304495" y="4389075"/>
            <a:ext cx="648072"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G(2)</a:t>
            </a:r>
          </a:p>
        </p:txBody>
      </p:sp>
      <p:sp>
        <p:nvSpPr>
          <p:cNvPr id="36" name="TextBox 35">
            <a:extLst>
              <a:ext uri="{FF2B5EF4-FFF2-40B4-BE49-F238E27FC236}">
                <a16:creationId xmlns:a16="http://schemas.microsoft.com/office/drawing/2014/main" id="{51C34E93-BFA4-A621-E568-85271F6BEC89}"/>
              </a:ext>
            </a:extLst>
          </p:cNvPr>
          <p:cNvSpPr txBox="1"/>
          <p:nvPr/>
        </p:nvSpPr>
        <p:spPr>
          <a:xfrm>
            <a:off x="5862445" y="3859897"/>
            <a:ext cx="648072"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F(2)</a:t>
            </a:r>
          </a:p>
        </p:txBody>
      </p:sp>
      <p:cxnSp>
        <p:nvCxnSpPr>
          <p:cNvPr id="37" name="Straight Arrow Connector 36">
            <a:extLst>
              <a:ext uri="{FF2B5EF4-FFF2-40B4-BE49-F238E27FC236}">
                <a16:creationId xmlns:a16="http://schemas.microsoft.com/office/drawing/2014/main" id="{021E44B2-6F6E-19D6-8BBF-B7D55186D002}"/>
              </a:ext>
            </a:extLst>
          </p:cNvPr>
          <p:cNvCxnSpPr>
            <a:cxnSpLocks/>
          </p:cNvCxnSpPr>
          <p:nvPr/>
        </p:nvCxnSpPr>
        <p:spPr>
          <a:xfrm>
            <a:off x="3559196" y="3680485"/>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88D3431-E9BE-86A6-39D8-26850807E85E}"/>
              </a:ext>
            </a:extLst>
          </p:cNvPr>
          <p:cNvCxnSpPr>
            <a:cxnSpLocks/>
          </p:cNvCxnSpPr>
          <p:nvPr/>
        </p:nvCxnSpPr>
        <p:spPr>
          <a:xfrm>
            <a:off x="6812956" y="4749115"/>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C0963F6-856F-73C6-B1D6-97BC1D5A7FA5}"/>
              </a:ext>
            </a:extLst>
          </p:cNvPr>
          <p:cNvSpPr txBox="1"/>
          <p:nvPr/>
        </p:nvSpPr>
        <p:spPr>
          <a:xfrm>
            <a:off x="2323545" y="4420941"/>
            <a:ext cx="708076"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C(7)</a:t>
            </a:r>
          </a:p>
        </p:txBody>
      </p:sp>
      <p:sp>
        <p:nvSpPr>
          <p:cNvPr id="40" name="TextBox 39">
            <a:extLst>
              <a:ext uri="{FF2B5EF4-FFF2-40B4-BE49-F238E27FC236}">
                <a16:creationId xmlns:a16="http://schemas.microsoft.com/office/drawing/2014/main" id="{27EFE365-015D-A293-9D7B-875F898184BA}"/>
              </a:ext>
            </a:extLst>
          </p:cNvPr>
          <p:cNvSpPr txBox="1"/>
          <p:nvPr/>
        </p:nvSpPr>
        <p:spPr>
          <a:xfrm>
            <a:off x="4806780" y="5309093"/>
            <a:ext cx="708076" cy="338554"/>
          </a:xfrm>
          <a:prstGeom prst="rect">
            <a:avLst/>
          </a:prstGeom>
          <a:noFill/>
          <a:ln>
            <a:solidFill>
              <a:srgbClr val="773580"/>
            </a:solidFill>
          </a:ln>
        </p:spPr>
        <p:txBody>
          <a:bodyPr wrap="square" rtlCol="0">
            <a:spAutoFit/>
          </a:bodyPr>
          <a:lstStyle/>
          <a:p>
            <a:r>
              <a:rPr lang="en-GB" sz="1600" dirty="0">
                <a:solidFill>
                  <a:srgbClr val="505759"/>
                </a:solidFill>
                <a:latin typeface="Roboto" panose="02000000000000000000" pitchFamily="2" charset="0"/>
              </a:rPr>
              <a:t>E(3)</a:t>
            </a:r>
          </a:p>
        </p:txBody>
      </p:sp>
      <p:cxnSp>
        <p:nvCxnSpPr>
          <p:cNvPr id="41" name="Straight Arrow Connector 40">
            <a:extLst>
              <a:ext uri="{FF2B5EF4-FFF2-40B4-BE49-F238E27FC236}">
                <a16:creationId xmlns:a16="http://schemas.microsoft.com/office/drawing/2014/main" id="{E16857F3-8E48-0CD3-6765-77561DD1C3C8}"/>
              </a:ext>
            </a:extLst>
          </p:cNvPr>
          <p:cNvCxnSpPr>
            <a:cxnSpLocks/>
          </p:cNvCxnSpPr>
          <p:nvPr/>
        </p:nvCxnSpPr>
        <p:spPr>
          <a:xfrm>
            <a:off x="3363891" y="5109155"/>
            <a:ext cx="11786" cy="339523"/>
          </a:xfrm>
          <a:prstGeom prst="straightConnector1">
            <a:avLst/>
          </a:prstGeom>
          <a:ln w="25400">
            <a:solidFill>
              <a:srgbClr val="773580"/>
            </a:solidFill>
            <a:prstDash val="sysDash"/>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5607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Dummy activities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The dotted arrow signifies a dummy activity.</a:t>
            </a:r>
          </a:p>
          <a:p>
            <a:pPr marL="0" indent="0">
              <a:buNone/>
            </a:pPr>
            <a:endParaRPr lang="en-GB" b="0" dirty="0"/>
          </a:p>
          <a:p>
            <a:pPr marL="0" indent="0">
              <a:buNone/>
            </a:pPr>
            <a:r>
              <a:rPr lang="en-GB" b="0" dirty="0"/>
              <a:t>A dummy </a:t>
            </a:r>
            <a:r>
              <a:rPr lang="en-GB" dirty="0"/>
              <a:t>a</a:t>
            </a:r>
            <a:r>
              <a:rPr lang="en-GB" b="0" dirty="0"/>
              <a:t>ctivity </a:t>
            </a:r>
            <a:r>
              <a:rPr lang="en-GB" b="0" dirty="0">
                <a:solidFill>
                  <a:srgbClr val="773580"/>
                </a:solidFill>
              </a:rPr>
              <a:t>doesn’t take any time</a:t>
            </a:r>
            <a:r>
              <a:rPr lang="en-GB" b="0" dirty="0"/>
              <a:t> and </a:t>
            </a:r>
            <a:r>
              <a:rPr lang="en-GB" b="0" dirty="0">
                <a:solidFill>
                  <a:srgbClr val="773580"/>
                </a:solidFill>
              </a:rPr>
              <a:t>doesn’t actually exist</a:t>
            </a:r>
            <a:r>
              <a:rPr lang="en-GB" b="0" dirty="0"/>
              <a:t>. It’s there to show that activity E is dependent on C and D.</a:t>
            </a:r>
          </a:p>
          <a:p>
            <a:pPr marL="0" indent="0">
              <a:buNone/>
            </a:pPr>
            <a:endParaRPr lang="en-US" dirty="0"/>
          </a:p>
        </p:txBody>
      </p:sp>
      <p:cxnSp>
        <p:nvCxnSpPr>
          <p:cNvPr id="4" name="Straight Arrow Connector 3">
            <a:extLst>
              <a:ext uri="{FF2B5EF4-FFF2-40B4-BE49-F238E27FC236}">
                <a16:creationId xmlns:a16="http://schemas.microsoft.com/office/drawing/2014/main" id="{72EEC3AB-67FE-4305-AEE0-9EA785448EFD}"/>
              </a:ext>
            </a:extLst>
          </p:cNvPr>
          <p:cNvCxnSpPr>
            <a:cxnSpLocks/>
          </p:cNvCxnSpPr>
          <p:nvPr/>
        </p:nvCxnSpPr>
        <p:spPr>
          <a:xfrm>
            <a:off x="1337316" y="5139155"/>
            <a:ext cx="7920000" cy="0"/>
          </a:xfrm>
          <a:prstGeom prst="straightConnector1">
            <a:avLst/>
          </a:prstGeom>
          <a:ln w="76200">
            <a:solidFill>
              <a:srgbClr val="773580"/>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A2501B05-AE59-03E2-9073-36F880BC514F}"/>
              </a:ext>
            </a:extLst>
          </p:cNvPr>
          <p:cNvSpPr txBox="1"/>
          <p:nvPr/>
        </p:nvSpPr>
        <p:spPr>
          <a:xfrm>
            <a:off x="2376346" y="4631044"/>
            <a:ext cx="5456620" cy="461665"/>
          </a:xfrm>
          <a:prstGeom prst="rect">
            <a:avLst/>
          </a:prstGeom>
          <a:noFill/>
          <a:ln>
            <a:solidFill>
              <a:srgbClr val="773580"/>
            </a:solidFill>
          </a:ln>
        </p:spPr>
        <p:txBody>
          <a:bodyPr wrap="square" rtlCol="0">
            <a:spAutoFit/>
          </a:bodyPr>
          <a:lstStyle/>
          <a:p>
            <a:r>
              <a:rPr lang="en-GB" sz="2400" dirty="0">
                <a:solidFill>
                  <a:srgbClr val="505759"/>
                </a:solidFill>
                <a:latin typeface="Roboto" panose="02000000000000000000" pitchFamily="2" charset="0"/>
              </a:rPr>
              <a:t>Dummy activity (duration is always 0)</a:t>
            </a:r>
          </a:p>
        </p:txBody>
      </p:sp>
      <p:sp>
        <p:nvSpPr>
          <p:cNvPr id="6" name="Rectangle 5">
            <a:extLst>
              <a:ext uri="{FF2B5EF4-FFF2-40B4-BE49-F238E27FC236}">
                <a16:creationId xmlns:a16="http://schemas.microsoft.com/office/drawing/2014/main" id="{6B708419-9858-223C-CC38-7F0685B15EEF}"/>
              </a:ext>
            </a:extLst>
          </p:cNvPr>
          <p:cNvSpPr/>
          <p:nvPr/>
        </p:nvSpPr>
        <p:spPr>
          <a:xfrm>
            <a:off x="727971" y="4601819"/>
            <a:ext cx="630374" cy="1050623"/>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7" name="Straight Connector 6">
            <a:extLst>
              <a:ext uri="{FF2B5EF4-FFF2-40B4-BE49-F238E27FC236}">
                <a16:creationId xmlns:a16="http://schemas.microsoft.com/office/drawing/2014/main" id="{78E91741-1164-DC5C-62DC-7BAAD8C23B36}"/>
              </a:ext>
            </a:extLst>
          </p:cNvPr>
          <p:cNvCxnSpPr>
            <a:stCxn id="6" idx="1"/>
            <a:endCxn id="6" idx="3"/>
          </p:cNvCxnSpPr>
          <p:nvPr/>
        </p:nvCxnSpPr>
        <p:spPr>
          <a:xfrm>
            <a:off x="727971" y="5127131"/>
            <a:ext cx="630374"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C85837E-4427-EADA-FDB1-13C9234F2FE0}"/>
              </a:ext>
            </a:extLst>
          </p:cNvPr>
          <p:cNvSpPr/>
          <p:nvPr/>
        </p:nvSpPr>
        <p:spPr>
          <a:xfrm>
            <a:off x="9248167" y="4601819"/>
            <a:ext cx="630374" cy="1050623"/>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9" name="Straight Connector 8">
            <a:extLst>
              <a:ext uri="{FF2B5EF4-FFF2-40B4-BE49-F238E27FC236}">
                <a16:creationId xmlns:a16="http://schemas.microsoft.com/office/drawing/2014/main" id="{697BE5C3-B649-58FA-BD2C-907585B4C2EA}"/>
              </a:ext>
            </a:extLst>
          </p:cNvPr>
          <p:cNvCxnSpPr>
            <a:stCxn id="8" idx="1"/>
            <a:endCxn id="8" idx="3"/>
          </p:cNvCxnSpPr>
          <p:nvPr/>
        </p:nvCxnSpPr>
        <p:spPr>
          <a:xfrm>
            <a:off x="9248167" y="5127131"/>
            <a:ext cx="630374"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3701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Earliest start time &amp; latest finish time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The earliest start time (EST) is the earliest possible time an activity can begin without reducing the duration of any of the preceding activities.</a:t>
            </a:r>
            <a:endParaRPr lang="en-GB" b="0" dirty="0"/>
          </a:p>
          <a:p>
            <a:pPr marL="0" indent="0">
              <a:buNone/>
            </a:pPr>
            <a:endParaRPr lang="en-GB" b="0" dirty="0"/>
          </a:p>
          <a:p>
            <a:pPr marL="0" indent="0">
              <a:buNone/>
            </a:pPr>
            <a:r>
              <a:rPr lang="en-GB" dirty="0"/>
              <a:t>The latest finish time (LFT) is the latest possible time an activity can end without delaying the start of any of the following activities.</a:t>
            </a:r>
            <a:endParaRPr lang="en-GB" b="0" dirty="0"/>
          </a:p>
          <a:p>
            <a:pPr marL="0" indent="0">
              <a:buNone/>
            </a:pPr>
            <a:endParaRPr lang="en-US" dirty="0"/>
          </a:p>
        </p:txBody>
      </p:sp>
    </p:spTree>
    <p:extLst>
      <p:ext uri="{BB962C8B-B14F-4D97-AF65-F5344CB8AC3E}">
        <p14:creationId xmlns:p14="http://schemas.microsoft.com/office/powerpoint/2010/main" val="335518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Earliest Start Time (EST)</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b="0" dirty="0">
                <a:ea typeface="Roboto" panose="02000000000000000000" pitchFamily="2" charset="0"/>
              </a:rPr>
              <a:t>Work forwards, from the start node to the end node, to calculate EST.</a:t>
            </a:r>
          </a:p>
          <a:p>
            <a:endParaRPr lang="en-GB" sz="1800" b="0" dirty="0">
              <a:ea typeface="Roboto" panose="02000000000000000000" pitchFamily="2" charset="0"/>
            </a:endParaRPr>
          </a:p>
          <a:p>
            <a:pPr marL="0" indent="0">
              <a:buNone/>
            </a:pPr>
            <a:r>
              <a:rPr lang="en-GB" sz="1800" b="0" dirty="0">
                <a:solidFill>
                  <a:srgbClr val="773580"/>
                </a:solidFill>
                <a:ea typeface="Roboto" panose="02000000000000000000" pitchFamily="2" charset="0"/>
              </a:rPr>
              <a:t>EST = Earliest Start Time of the previous activity</a:t>
            </a:r>
            <a:r>
              <a:rPr lang="en-GB" sz="1800" b="0" dirty="0">
                <a:ea typeface="Roboto" panose="02000000000000000000" pitchFamily="2" charset="0"/>
              </a:rPr>
              <a:t> </a:t>
            </a:r>
            <a:r>
              <a:rPr lang="en-GB" sz="1800" b="0" dirty="0">
                <a:solidFill>
                  <a:srgbClr val="773580"/>
                </a:solidFill>
                <a:ea typeface="Roboto" panose="02000000000000000000" pitchFamily="2" charset="0"/>
              </a:rPr>
              <a:t>+ Duration of the previous activity</a:t>
            </a:r>
          </a:p>
          <a:p>
            <a:endParaRPr lang="en-GB" sz="1800" b="0" dirty="0">
              <a:ea typeface="Roboto" panose="02000000000000000000" pitchFamily="2" charset="0"/>
            </a:endParaRPr>
          </a:p>
          <a:p>
            <a:pPr marL="0" indent="0">
              <a:buNone/>
            </a:pPr>
            <a:r>
              <a:rPr lang="en-GB" b="0" dirty="0">
                <a:ea typeface="Roboto" panose="02000000000000000000" pitchFamily="2" charset="0"/>
              </a:rPr>
              <a:t>If there are two or more previous activities, choose the highest EST.</a:t>
            </a:r>
          </a:p>
          <a:p>
            <a:pPr marL="0" indent="0">
              <a:buNone/>
            </a:pPr>
            <a:endParaRPr lang="en-US" dirty="0"/>
          </a:p>
        </p:txBody>
      </p:sp>
    </p:spTree>
    <p:extLst>
      <p:ext uri="{BB962C8B-B14F-4D97-AF65-F5344CB8AC3E}">
        <p14:creationId xmlns:p14="http://schemas.microsoft.com/office/powerpoint/2010/main" val="1875298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Earliest Start Time (EST)</a:t>
            </a:r>
          </a:p>
        </p:txBody>
      </p:sp>
      <p:sp>
        <p:nvSpPr>
          <p:cNvPr id="4" name="TextBox 3">
            <a:extLst>
              <a:ext uri="{FF2B5EF4-FFF2-40B4-BE49-F238E27FC236}">
                <a16:creationId xmlns:a16="http://schemas.microsoft.com/office/drawing/2014/main" id="{AC0412EE-DD3A-072D-8F98-545C859DACAC}"/>
              </a:ext>
            </a:extLst>
          </p:cNvPr>
          <p:cNvSpPr txBox="1"/>
          <p:nvPr/>
        </p:nvSpPr>
        <p:spPr>
          <a:xfrm>
            <a:off x="1120545" y="4745792"/>
            <a:ext cx="1728192" cy="830997"/>
          </a:xfrm>
          <a:prstGeom prst="rect">
            <a:avLst/>
          </a:prstGeom>
          <a:noFill/>
          <a:ln>
            <a:noFill/>
          </a:ln>
        </p:spPr>
        <p:txBody>
          <a:bodyPr wrap="square" rtlCol="0">
            <a:spAutoFit/>
          </a:bodyPr>
          <a:lstStyle/>
          <a:p>
            <a:r>
              <a:rPr lang="en-GB" sz="1600" dirty="0">
                <a:latin typeface="Roboto" panose="02000000000000000000" pitchFamily="2" charset="0"/>
              </a:rPr>
              <a:t>The EST of the start node is always 0</a:t>
            </a:r>
          </a:p>
        </p:txBody>
      </p:sp>
      <p:sp>
        <p:nvSpPr>
          <p:cNvPr id="5" name="TextBox 4">
            <a:extLst>
              <a:ext uri="{FF2B5EF4-FFF2-40B4-BE49-F238E27FC236}">
                <a16:creationId xmlns:a16="http://schemas.microsoft.com/office/drawing/2014/main" id="{56914659-BE04-0713-8DE8-B36A730A76D9}"/>
              </a:ext>
            </a:extLst>
          </p:cNvPr>
          <p:cNvSpPr txBox="1"/>
          <p:nvPr/>
        </p:nvSpPr>
        <p:spPr>
          <a:xfrm>
            <a:off x="2877917" y="2620580"/>
            <a:ext cx="1067294" cy="338554"/>
          </a:xfrm>
          <a:prstGeom prst="rect">
            <a:avLst/>
          </a:prstGeom>
          <a:noFill/>
          <a:ln>
            <a:noFill/>
          </a:ln>
        </p:spPr>
        <p:txBody>
          <a:bodyPr wrap="square" rtlCol="0">
            <a:spAutoFit/>
          </a:bodyPr>
          <a:lstStyle/>
          <a:p>
            <a:r>
              <a:rPr lang="en-GB" sz="1600" dirty="0">
                <a:latin typeface="Roboto" panose="02000000000000000000" pitchFamily="2" charset="0"/>
              </a:rPr>
              <a:t>0 + 5 = 5</a:t>
            </a:r>
          </a:p>
        </p:txBody>
      </p:sp>
      <p:sp>
        <p:nvSpPr>
          <p:cNvPr id="6" name="TextBox 5">
            <a:extLst>
              <a:ext uri="{FF2B5EF4-FFF2-40B4-BE49-F238E27FC236}">
                <a16:creationId xmlns:a16="http://schemas.microsoft.com/office/drawing/2014/main" id="{EA7EC8CA-C1F9-092C-4ABF-D3E6DDB6398B}"/>
              </a:ext>
            </a:extLst>
          </p:cNvPr>
          <p:cNvSpPr txBox="1"/>
          <p:nvPr/>
        </p:nvSpPr>
        <p:spPr>
          <a:xfrm>
            <a:off x="4691867" y="2351651"/>
            <a:ext cx="1198469" cy="338554"/>
          </a:xfrm>
          <a:prstGeom prst="rect">
            <a:avLst/>
          </a:prstGeom>
          <a:noFill/>
          <a:ln>
            <a:noFill/>
          </a:ln>
        </p:spPr>
        <p:txBody>
          <a:bodyPr wrap="square" rtlCol="0">
            <a:spAutoFit/>
          </a:bodyPr>
          <a:lstStyle/>
          <a:p>
            <a:r>
              <a:rPr lang="en-GB" sz="1600" dirty="0">
                <a:latin typeface="Roboto" panose="02000000000000000000" pitchFamily="2" charset="0"/>
              </a:rPr>
              <a:t>5 + 10 = 15</a:t>
            </a:r>
          </a:p>
        </p:txBody>
      </p:sp>
      <p:sp>
        <p:nvSpPr>
          <p:cNvPr id="7" name="TextBox 6">
            <a:extLst>
              <a:ext uri="{FF2B5EF4-FFF2-40B4-BE49-F238E27FC236}">
                <a16:creationId xmlns:a16="http://schemas.microsoft.com/office/drawing/2014/main" id="{23645BA4-7DF5-E622-9D93-8DA8A75B5865}"/>
              </a:ext>
            </a:extLst>
          </p:cNvPr>
          <p:cNvSpPr txBox="1"/>
          <p:nvPr/>
        </p:nvSpPr>
        <p:spPr>
          <a:xfrm>
            <a:off x="7318958" y="2794771"/>
            <a:ext cx="2832354" cy="830997"/>
          </a:xfrm>
          <a:prstGeom prst="rect">
            <a:avLst/>
          </a:prstGeom>
          <a:noFill/>
          <a:ln>
            <a:noFill/>
          </a:ln>
        </p:spPr>
        <p:txBody>
          <a:bodyPr wrap="square" rtlCol="0">
            <a:spAutoFit/>
          </a:bodyPr>
          <a:lstStyle/>
          <a:p>
            <a:r>
              <a:rPr lang="en-GB" sz="1600" dirty="0">
                <a:latin typeface="Roboto" panose="02000000000000000000" pitchFamily="2" charset="0"/>
              </a:rPr>
              <a:t>Remember to choose the highest number if you have more than one possible EST</a:t>
            </a:r>
          </a:p>
        </p:txBody>
      </p:sp>
      <p:cxnSp>
        <p:nvCxnSpPr>
          <p:cNvPr id="8" name="Straight Connector 7">
            <a:extLst>
              <a:ext uri="{FF2B5EF4-FFF2-40B4-BE49-F238E27FC236}">
                <a16:creationId xmlns:a16="http://schemas.microsoft.com/office/drawing/2014/main" id="{EF41B616-F3D8-F2D8-AEEB-FFCDFC5D87C8}"/>
              </a:ext>
            </a:extLst>
          </p:cNvPr>
          <p:cNvCxnSpPr>
            <a:cxnSpLocks/>
          </p:cNvCxnSpPr>
          <p:nvPr/>
        </p:nvCxnSpPr>
        <p:spPr>
          <a:xfrm>
            <a:off x="2135560" y="4149080"/>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176E41A-489B-B7F9-9E23-129138D53FF4}"/>
              </a:ext>
            </a:extLst>
          </p:cNvPr>
          <p:cNvCxnSpPr>
            <a:cxnSpLocks/>
          </p:cNvCxnSpPr>
          <p:nvPr/>
        </p:nvCxnSpPr>
        <p:spPr>
          <a:xfrm>
            <a:off x="3947967" y="3081436"/>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8D45253-EF43-9070-AD8C-D0362409845F}"/>
              </a:ext>
            </a:extLst>
          </p:cNvPr>
          <p:cNvCxnSpPr>
            <a:cxnSpLocks/>
          </p:cNvCxnSpPr>
          <p:nvPr/>
        </p:nvCxnSpPr>
        <p:spPr>
          <a:xfrm>
            <a:off x="3927861" y="4150067"/>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A1D7203-D0AD-6356-631B-869C41DD2B99}"/>
              </a:ext>
            </a:extLst>
          </p:cNvPr>
          <p:cNvCxnSpPr>
            <a:cxnSpLocks/>
          </p:cNvCxnSpPr>
          <p:nvPr/>
        </p:nvCxnSpPr>
        <p:spPr>
          <a:xfrm>
            <a:off x="3927248" y="5226504"/>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84E6E0C-3FB3-56DA-F7A1-74B4E0F05D76}"/>
              </a:ext>
            </a:extLst>
          </p:cNvPr>
          <p:cNvCxnSpPr>
            <a:cxnSpLocks/>
          </p:cNvCxnSpPr>
          <p:nvPr/>
        </p:nvCxnSpPr>
        <p:spPr>
          <a:xfrm>
            <a:off x="5781699" y="3080869"/>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0DB46DF-71DE-0E7D-4B4D-2F30AC263613}"/>
              </a:ext>
            </a:extLst>
          </p:cNvPr>
          <p:cNvCxnSpPr>
            <a:cxnSpLocks/>
          </p:cNvCxnSpPr>
          <p:nvPr/>
        </p:nvCxnSpPr>
        <p:spPr>
          <a:xfrm>
            <a:off x="7383189" y="4158513"/>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48F067-0EC1-B599-D9DA-72799E59A1BC}"/>
              </a:ext>
            </a:extLst>
          </p:cNvPr>
          <p:cNvCxnSpPr>
            <a:cxnSpLocks/>
          </p:cNvCxnSpPr>
          <p:nvPr/>
        </p:nvCxnSpPr>
        <p:spPr>
          <a:xfrm>
            <a:off x="9048328" y="4148941"/>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4FF68E8-1DB0-9A4A-9CD3-1A9596EC45FC}"/>
              </a:ext>
            </a:extLst>
          </p:cNvPr>
          <p:cNvSpPr/>
          <p:nvPr/>
        </p:nvSpPr>
        <p:spPr>
          <a:xfrm>
            <a:off x="2141135"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6" name="Straight Connector 15">
            <a:extLst>
              <a:ext uri="{FF2B5EF4-FFF2-40B4-BE49-F238E27FC236}">
                <a16:creationId xmlns:a16="http://schemas.microsoft.com/office/drawing/2014/main" id="{E7F99DE7-A48C-03C3-8D2C-F65B839BF307}"/>
              </a:ext>
            </a:extLst>
          </p:cNvPr>
          <p:cNvCxnSpPr>
            <a:stCxn id="15" idx="1"/>
            <a:endCxn id="15" idx="3"/>
          </p:cNvCxnSpPr>
          <p:nvPr/>
        </p:nvCxnSpPr>
        <p:spPr>
          <a:xfrm>
            <a:off x="2141135" y="4148941"/>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4942BE2C-50E8-D1C5-9BE6-EBD5A28FBB2E}"/>
              </a:ext>
            </a:extLst>
          </p:cNvPr>
          <p:cNvSpPr/>
          <p:nvPr/>
        </p:nvSpPr>
        <p:spPr>
          <a:xfrm>
            <a:off x="3947967"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8" name="Straight Connector 17">
            <a:extLst>
              <a:ext uri="{FF2B5EF4-FFF2-40B4-BE49-F238E27FC236}">
                <a16:creationId xmlns:a16="http://schemas.microsoft.com/office/drawing/2014/main" id="{3B602950-1C22-7185-BB26-343890C768E4}"/>
              </a:ext>
            </a:extLst>
          </p:cNvPr>
          <p:cNvCxnSpPr>
            <a:cxnSpLocks/>
            <a:stCxn id="17" idx="1"/>
            <a:endCxn id="17" idx="3"/>
          </p:cNvCxnSpPr>
          <p:nvPr/>
        </p:nvCxnSpPr>
        <p:spPr>
          <a:xfrm>
            <a:off x="3947967" y="4148941"/>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28CEA967-B4E5-96E1-0468-4FC7F4E90CBC}"/>
              </a:ext>
            </a:extLst>
          </p:cNvPr>
          <p:cNvSpPr/>
          <p:nvPr/>
        </p:nvSpPr>
        <p:spPr>
          <a:xfrm>
            <a:off x="5790074" y="272027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0" name="Straight Connector 19">
            <a:extLst>
              <a:ext uri="{FF2B5EF4-FFF2-40B4-BE49-F238E27FC236}">
                <a16:creationId xmlns:a16="http://schemas.microsoft.com/office/drawing/2014/main" id="{CF087EEC-8759-6417-3B65-431D00E25DCC}"/>
              </a:ext>
            </a:extLst>
          </p:cNvPr>
          <p:cNvCxnSpPr>
            <a:stCxn id="19" idx="1"/>
            <a:endCxn id="19" idx="3"/>
          </p:cNvCxnSpPr>
          <p:nvPr/>
        </p:nvCxnSpPr>
        <p:spPr>
          <a:xfrm>
            <a:off x="5790074" y="3080311"/>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3896135C-B033-BF6B-30B8-8C8FD96E4D8A}"/>
              </a:ext>
            </a:extLst>
          </p:cNvPr>
          <p:cNvSpPr/>
          <p:nvPr/>
        </p:nvSpPr>
        <p:spPr>
          <a:xfrm>
            <a:off x="7379939"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2" name="Straight Connector 21">
            <a:extLst>
              <a:ext uri="{FF2B5EF4-FFF2-40B4-BE49-F238E27FC236}">
                <a16:creationId xmlns:a16="http://schemas.microsoft.com/office/drawing/2014/main" id="{F5DA8B3B-867C-5ED9-FF1D-1C8EBA78244F}"/>
              </a:ext>
            </a:extLst>
          </p:cNvPr>
          <p:cNvCxnSpPr>
            <a:stCxn id="21" idx="1"/>
            <a:endCxn id="21" idx="3"/>
          </p:cNvCxnSpPr>
          <p:nvPr/>
        </p:nvCxnSpPr>
        <p:spPr>
          <a:xfrm>
            <a:off x="7379939" y="4148941"/>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C7642243-B2B5-E561-CE4E-AD74114EF950}"/>
              </a:ext>
            </a:extLst>
          </p:cNvPr>
          <p:cNvSpPr/>
          <p:nvPr/>
        </p:nvSpPr>
        <p:spPr>
          <a:xfrm>
            <a:off x="9040390"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4" name="Straight Connector 23">
            <a:extLst>
              <a:ext uri="{FF2B5EF4-FFF2-40B4-BE49-F238E27FC236}">
                <a16:creationId xmlns:a16="http://schemas.microsoft.com/office/drawing/2014/main" id="{A5B98B13-A310-A946-C950-F7111A9469D8}"/>
              </a:ext>
            </a:extLst>
          </p:cNvPr>
          <p:cNvCxnSpPr>
            <a:stCxn id="23" idx="1"/>
            <a:endCxn id="23" idx="3"/>
          </p:cNvCxnSpPr>
          <p:nvPr/>
        </p:nvCxnSpPr>
        <p:spPr>
          <a:xfrm>
            <a:off x="9040390" y="4148941"/>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725430F-34C3-47D9-C183-E1613FE7F6E6}"/>
              </a:ext>
            </a:extLst>
          </p:cNvPr>
          <p:cNvCxnSpPr>
            <a:cxnSpLocks/>
          </p:cNvCxnSpPr>
          <p:nvPr/>
        </p:nvCxnSpPr>
        <p:spPr>
          <a:xfrm>
            <a:off x="3939592" y="3080869"/>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266EB225-9A74-F057-8568-B50609C967AF}"/>
              </a:ext>
            </a:extLst>
          </p:cNvPr>
          <p:cNvSpPr/>
          <p:nvPr/>
        </p:nvSpPr>
        <p:spPr>
          <a:xfrm>
            <a:off x="3947967" y="272027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7" name="Straight Connector 26">
            <a:extLst>
              <a:ext uri="{FF2B5EF4-FFF2-40B4-BE49-F238E27FC236}">
                <a16:creationId xmlns:a16="http://schemas.microsoft.com/office/drawing/2014/main" id="{E94F31F1-75E1-AB0A-5EAA-F0223894A51C}"/>
              </a:ext>
            </a:extLst>
          </p:cNvPr>
          <p:cNvCxnSpPr>
            <a:stCxn id="26" idx="1"/>
            <a:endCxn id="26" idx="3"/>
          </p:cNvCxnSpPr>
          <p:nvPr/>
        </p:nvCxnSpPr>
        <p:spPr>
          <a:xfrm>
            <a:off x="3947967" y="3080311"/>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9AE37CB-0B19-93CA-9F93-C70735B7607A}"/>
              </a:ext>
            </a:extLst>
          </p:cNvPr>
          <p:cNvCxnSpPr>
            <a:cxnSpLocks/>
          </p:cNvCxnSpPr>
          <p:nvPr/>
        </p:nvCxnSpPr>
        <p:spPr>
          <a:xfrm>
            <a:off x="3939592" y="5217307"/>
            <a:ext cx="432048" cy="0"/>
          </a:xfrm>
          <a:prstGeom prst="line">
            <a:avLst/>
          </a:prstGeom>
          <a:ln w="25400">
            <a:solidFill>
              <a:srgbClr val="773580"/>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D4A209F2-7B7F-FCEE-D290-48328F19BB1C}"/>
              </a:ext>
            </a:extLst>
          </p:cNvPr>
          <p:cNvSpPr/>
          <p:nvPr/>
        </p:nvSpPr>
        <p:spPr>
          <a:xfrm>
            <a:off x="3947967" y="4856709"/>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30" name="Straight Connector 29">
            <a:extLst>
              <a:ext uri="{FF2B5EF4-FFF2-40B4-BE49-F238E27FC236}">
                <a16:creationId xmlns:a16="http://schemas.microsoft.com/office/drawing/2014/main" id="{DFB4F6AE-8CD6-42A9-BFCC-075E22621989}"/>
              </a:ext>
            </a:extLst>
          </p:cNvPr>
          <p:cNvCxnSpPr>
            <a:cxnSpLocks/>
            <a:stCxn id="29" idx="1"/>
            <a:endCxn id="29" idx="3"/>
          </p:cNvCxnSpPr>
          <p:nvPr/>
        </p:nvCxnSpPr>
        <p:spPr>
          <a:xfrm>
            <a:off x="3947967" y="5216749"/>
            <a:ext cx="432048" cy="0"/>
          </a:xfrm>
          <a:prstGeom prst="line">
            <a:avLst/>
          </a:prstGeom>
          <a:ln w="38100">
            <a:solidFill>
              <a:srgbClr val="773580"/>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9216E9F-D899-AA1C-2E9B-60DC66D2ED0D}"/>
              </a:ext>
            </a:extLst>
          </p:cNvPr>
          <p:cNvCxnSpPr>
            <a:cxnSpLocks/>
          </p:cNvCxnSpPr>
          <p:nvPr/>
        </p:nvCxnSpPr>
        <p:spPr>
          <a:xfrm>
            <a:off x="2546588" y="414894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5CBD26D-00E0-F9E4-AADF-5162DE4081E8}"/>
              </a:ext>
            </a:extLst>
          </p:cNvPr>
          <p:cNvCxnSpPr>
            <a:cxnSpLocks/>
            <a:endCxn id="26" idx="1"/>
          </p:cNvCxnSpPr>
          <p:nvPr/>
        </p:nvCxnSpPr>
        <p:spPr>
          <a:xfrm flipV="1">
            <a:off x="2587714" y="3080311"/>
            <a:ext cx="1360253" cy="108459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73C6B45-AB7E-292C-34BB-8FDF52E40AF3}"/>
              </a:ext>
            </a:extLst>
          </p:cNvPr>
          <p:cNvCxnSpPr>
            <a:cxnSpLocks/>
            <a:endCxn id="21" idx="1"/>
          </p:cNvCxnSpPr>
          <p:nvPr/>
        </p:nvCxnSpPr>
        <p:spPr>
          <a:xfrm>
            <a:off x="6230497" y="3089881"/>
            <a:ext cx="1149442" cy="105906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6F3C63F5-BBB7-5C27-BC8F-69A2E3BB8B50}"/>
              </a:ext>
            </a:extLst>
          </p:cNvPr>
          <p:cNvSpPr txBox="1"/>
          <p:nvPr/>
        </p:nvSpPr>
        <p:spPr>
          <a:xfrm>
            <a:off x="2846718" y="3280857"/>
            <a:ext cx="648072" cy="338554"/>
          </a:xfrm>
          <a:prstGeom prst="rect">
            <a:avLst/>
          </a:prstGeom>
          <a:noFill/>
          <a:ln>
            <a:noFill/>
          </a:ln>
        </p:spPr>
        <p:txBody>
          <a:bodyPr wrap="square" rtlCol="0">
            <a:spAutoFit/>
          </a:bodyPr>
          <a:lstStyle/>
          <a:p>
            <a:r>
              <a:rPr lang="en-GB" sz="1600" dirty="0">
                <a:latin typeface="Roboto" panose="02000000000000000000" pitchFamily="2" charset="0"/>
              </a:rPr>
              <a:t>A(5)</a:t>
            </a:r>
          </a:p>
        </p:txBody>
      </p:sp>
      <p:sp>
        <p:nvSpPr>
          <p:cNvPr id="35" name="TextBox 34">
            <a:extLst>
              <a:ext uri="{FF2B5EF4-FFF2-40B4-BE49-F238E27FC236}">
                <a16:creationId xmlns:a16="http://schemas.microsoft.com/office/drawing/2014/main" id="{71D94A30-FE56-9713-EE24-F0A56D406BF9}"/>
              </a:ext>
            </a:extLst>
          </p:cNvPr>
          <p:cNvSpPr txBox="1"/>
          <p:nvPr/>
        </p:nvSpPr>
        <p:spPr>
          <a:xfrm>
            <a:off x="4813778" y="2720271"/>
            <a:ext cx="734803" cy="338554"/>
          </a:xfrm>
          <a:prstGeom prst="rect">
            <a:avLst/>
          </a:prstGeom>
          <a:noFill/>
          <a:ln>
            <a:noFill/>
          </a:ln>
        </p:spPr>
        <p:txBody>
          <a:bodyPr wrap="square" rtlCol="0">
            <a:spAutoFit/>
          </a:bodyPr>
          <a:lstStyle/>
          <a:p>
            <a:r>
              <a:rPr lang="en-GB" sz="1600" dirty="0">
                <a:latin typeface="Roboto" panose="02000000000000000000" pitchFamily="2" charset="0"/>
              </a:rPr>
              <a:t>B(10)</a:t>
            </a:r>
          </a:p>
        </p:txBody>
      </p:sp>
      <p:sp>
        <p:nvSpPr>
          <p:cNvPr id="36" name="TextBox 35">
            <a:extLst>
              <a:ext uri="{FF2B5EF4-FFF2-40B4-BE49-F238E27FC236}">
                <a16:creationId xmlns:a16="http://schemas.microsoft.com/office/drawing/2014/main" id="{54EC0BC8-B8D6-6EB7-A9BF-B3EE3DE1A5BE}"/>
              </a:ext>
            </a:extLst>
          </p:cNvPr>
          <p:cNvSpPr txBox="1"/>
          <p:nvPr/>
        </p:nvSpPr>
        <p:spPr>
          <a:xfrm>
            <a:off x="2846718" y="4708919"/>
            <a:ext cx="708076" cy="338554"/>
          </a:xfrm>
          <a:prstGeom prst="rect">
            <a:avLst/>
          </a:prstGeom>
          <a:noFill/>
          <a:ln>
            <a:noFill/>
          </a:ln>
        </p:spPr>
        <p:txBody>
          <a:bodyPr wrap="square" rtlCol="0">
            <a:spAutoFit/>
          </a:bodyPr>
          <a:lstStyle/>
          <a:p>
            <a:r>
              <a:rPr lang="en-GB" sz="1600" dirty="0">
                <a:latin typeface="Roboto" panose="02000000000000000000" pitchFamily="2" charset="0"/>
              </a:rPr>
              <a:t>D(30)</a:t>
            </a:r>
          </a:p>
        </p:txBody>
      </p:sp>
      <p:cxnSp>
        <p:nvCxnSpPr>
          <p:cNvPr id="37" name="Straight Arrow Connector 36">
            <a:extLst>
              <a:ext uri="{FF2B5EF4-FFF2-40B4-BE49-F238E27FC236}">
                <a16:creationId xmlns:a16="http://schemas.microsoft.com/office/drawing/2014/main" id="{EB780B32-C8B5-6FCB-1C60-3C5C9F564E1E}"/>
              </a:ext>
            </a:extLst>
          </p:cNvPr>
          <p:cNvCxnSpPr>
            <a:cxnSpLocks/>
            <a:endCxn id="29" idx="1"/>
          </p:cNvCxnSpPr>
          <p:nvPr/>
        </p:nvCxnSpPr>
        <p:spPr>
          <a:xfrm>
            <a:off x="2587714" y="4155887"/>
            <a:ext cx="1360253" cy="106086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6A164456-5CC1-DADE-5252-09B9CE9AFB82}"/>
              </a:ext>
            </a:extLst>
          </p:cNvPr>
          <p:cNvCxnSpPr>
            <a:cxnSpLocks/>
            <a:endCxn id="21" idx="1"/>
          </p:cNvCxnSpPr>
          <p:nvPr/>
        </p:nvCxnSpPr>
        <p:spPr>
          <a:xfrm flipV="1">
            <a:off x="4400734" y="4148941"/>
            <a:ext cx="2979205" cy="106289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F32767F-5159-F038-E7DC-F0142BD8F8CF}"/>
              </a:ext>
            </a:extLst>
          </p:cNvPr>
          <p:cNvSpPr txBox="1"/>
          <p:nvPr/>
        </p:nvSpPr>
        <p:spPr>
          <a:xfrm>
            <a:off x="8112545" y="3797575"/>
            <a:ext cx="648072" cy="338554"/>
          </a:xfrm>
          <a:prstGeom prst="rect">
            <a:avLst/>
          </a:prstGeom>
          <a:noFill/>
          <a:ln>
            <a:noFill/>
          </a:ln>
        </p:spPr>
        <p:txBody>
          <a:bodyPr wrap="square" rtlCol="0">
            <a:spAutoFit/>
          </a:bodyPr>
          <a:lstStyle/>
          <a:p>
            <a:r>
              <a:rPr lang="en-GB" sz="1600" dirty="0">
                <a:latin typeface="Roboto" panose="02000000000000000000" pitchFamily="2" charset="0"/>
              </a:rPr>
              <a:t>G(2)</a:t>
            </a:r>
          </a:p>
        </p:txBody>
      </p:sp>
      <p:sp>
        <p:nvSpPr>
          <p:cNvPr id="40" name="TextBox 39">
            <a:extLst>
              <a:ext uri="{FF2B5EF4-FFF2-40B4-BE49-F238E27FC236}">
                <a16:creationId xmlns:a16="http://schemas.microsoft.com/office/drawing/2014/main" id="{33657D05-75AD-2F86-B87C-B992C0DB5D7D}"/>
              </a:ext>
            </a:extLst>
          </p:cNvPr>
          <p:cNvSpPr txBox="1"/>
          <p:nvPr/>
        </p:nvSpPr>
        <p:spPr>
          <a:xfrm>
            <a:off x="6662545" y="3259723"/>
            <a:ext cx="648072" cy="338554"/>
          </a:xfrm>
          <a:prstGeom prst="rect">
            <a:avLst/>
          </a:prstGeom>
          <a:noFill/>
          <a:ln>
            <a:noFill/>
          </a:ln>
        </p:spPr>
        <p:txBody>
          <a:bodyPr wrap="square" rtlCol="0">
            <a:spAutoFit/>
          </a:bodyPr>
          <a:lstStyle/>
          <a:p>
            <a:r>
              <a:rPr lang="en-GB" sz="1600" dirty="0">
                <a:latin typeface="Roboto" panose="02000000000000000000" pitchFamily="2" charset="0"/>
              </a:rPr>
              <a:t>F(2)</a:t>
            </a:r>
          </a:p>
        </p:txBody>
      </p:sp>
      <p:cxnSp>
        <p:nvCxnSpPr>
          <p:cNvPr id="41" name="Straight Arrow Connector 40">
            <a:extLst>
              <a:ext uri="{FF2B5EF4-FFF2-40B4-BE49-F238E27FC236}">
                <a16:creationId xmlns:a16="http://schemas.microsoft.com/office/drawing/2014/main" id="{E3D2B6B8-4608-BEA7-9CE6-89FE48DB1FB4}"/>
              </a:ext>
            </a:extLst>
          </p:cNvPr>
          <p:cNvCxnSpPr>
            <a:cxnSpLocks/>
          </p:cNvCxnSpPr>
          <p:nvPr/>
        </p:nvCxnSpPr>
        <p:spPr>
          <a:xfrm>
            <a:off x="4359296" y="308031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65FB54AC-5EBD-2A79-9C8C-ACDE26E5A006}"/>
              </a:ext>
            </a:extLst>
          </p:cNvPr>
          <p:cNvCxnSpPr>
            <a:cxnSpLocks/>
          </p:cNvCxnSpPr>
          <p:nvPr/>
        </p:nvCxnSpPr>
        <p:spPr>
          <a:xfrm>
            <a:off x="7613056" y="414894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BF018E78-ED7B-E6D1-D2A4-C48C6C3BF5D8}"/>
              </a:ext>
            </a:extLst>
          </p:cNvPr>
          <p:cNvSpPr txBox="1"/>
          <p:nvPr/>
        </p:nvSpPr>
        <p:spPr>
          <a:xfrm>
            <a:off x="3123645" y="3820767"/>
            <a:ext cx="708076" cy="338554"/>
          </a:xfrm>
          <a:prstGeom prst="rect">
            <a:avLst/>
          </a:prstGeom>
          <a:noFill/>
          <a:ln>
            <a:noFill/>
          </a:ln>
        </p:spPr>
        <p:txBody>
          <a:bodyPr wrap="square" rtlCol="0">
            <a:spAutoFit/>
          </a:bodyPr>
          <a:lstStyle/>
          <a:p>
            <a:r>
              <a:rPr lang="en-GB" sz="1600" dirty="0">
                <a:latin typeface="Roboto" panose="02000000000000000000" pitchFamily="2" charset="0"/>
              </a:rPr>
              <a:t>C(7)</a:t>
            </a:r>
          </a:p>
        </p:txBody>
      </p:sp>
      <p:sp>
        <p:nvSpPr>
          <p:cNvPr id="44" name="TextBox 43">
            <a:extLst>
              <a:ext uri="{FF2B5EF4-FFF2-40B4-BE49-F238E27FC236}">
                <a16:creationId xmlns:a16="http://schemas.microsoft.com/office/drawing/2014/main" id="{1BCAEC73-50C7-D1A8-6229-5271A5C54C74}"/>
              </a:ext>
            </a:extLst>
          </p:cNvPr>
          <p:cNvSpPr txBox="1"/>
          <p:nvPr/>
        </p:nvSpPr>
        <p:spPr>
          <a:xfrm>
            <a:off x="5652060" y="4729998"/>
            <a:ext cx="708076" cy="338554"/>
          </a:xfrm>
          <a:prstGeom prst="rect">
            <a:avLst/>
          </a:prstGeom>
          <a:noFill/>
          <a:ln>
            <a:noFill/>
          </a:ln>
        </p:spPr>
        <p:txBody>
          <a:bodyPr wrap="square" lIns="91440" tIns="45720" rIns="91440" bIns="45720" rtlCol="0" anchor="t">
            <a:spAutoFit/>
          </a:bodyPr>
          <a:lstStyle/>
          <a:p>
            <a:r>
              <a:rPr lang="en-GB" sz="1600" dirty="0">
                <a:latin typeface="Roboto"/>
                <a:ea typeface="Roboto"/>
                <a:cs typeface="Roboto"/>
              </a:rPr>
              <a:t>E(3)</a:t>
            </a:r>
          </a:p>
        </p:txBody>
      </p:sp>
      <p:cxnSp>
        <p:nvCxnSpPr>
          <p:cNvPr id="45" name="Straight Arrow Connector 44">
            <a:extLst>
              <a:ext uri="{FF2B5EF4-FFF2-40B4-BE49-F238E27FC236}">
                <a16:creationId xmlns:a16="http://schemas.microsoft.com/office/drawing/2014/main" id="{5F4F3672-F1D7-2063-E4B8-67518A743985}"/>
              </a:ext>
            </a:extLst>
          </p:cNvPr>
          <p:cNvCxnSpPr>
            <a:cxnSpLocks/>
          </p:cNvCxnSpPr>
          <p:nvPr/>
        </p:nvCxnSpPr>
        <p:spPr>
          <a:xfrm>
            <a:off x="4163991" y="4508981"/>
            <a:ext cx="11786" cy="339523"/>
          </a:xfrm>
          <a:prstGeom prst="straightConnector1">
            <a:avLst/>
          </a:prstGeom>
          <a:ln w="25400">
            <a:solidFill>
              <a:srgbClr val="773580"/>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CB90CF8B-6C71-C0F7-AFDB-A8F1E03A9D26}"/>
              </a:ext>
            </a:extLst>
          </p:cNvPr>
          <p:cNvSpPr txBox="1"/>
          <p:nvPr/>
        </p:nvSpPr>
        <p:spPr>
          <a:xfrm>
            <a:off x="2152416" y="3763583"/>
            <a:ext cx="432048" cy="369332"/>
          </a:xfrm>
          <a:prstGeom prst="rect">
            <a:avLst/>
          </a:prstGeom>
          <a:noFill/>
          <a:ln>
            <a:solidFill>
              <a:srgbClr val="773580"/>
            </a:solidFill>
          </a:ln>
        </p:spPr>
        <p:txBody>
          <a:bodyPr wrap="square" rtlCol="0">
            <a:spAutoFit/>
          </a:bodyPr>
          <a:lstStyle/>
          <a:p>
            <a:pPr algn="ctr"/>
            <a:r>
              <a:rPr lang="en-GB" dirty="0">
                <a:solidFill>
                  <a:srgbClr val="505759"/>
                </a:solidFill>
                <a:latin typeface="Roboto" panose="02000000000000000000" pitchFamily="2" charset="0"/>
              </a:rPr>
              <a:t>0</a:t>
            </a:r>
          </a:p>
        </p:txBody>
      </p:sp>
      <p:sp>
        <p:nvSpPr>
          <p:cNvPr id="47" name="TextBox 46">
            <a:extLst>
              <a:ext uri="{FF2B5EF4-FFF2-40B4-BE49-F238E27FC236}">
                <a16:creationId xmlns:a16="http://schemas.microsoft.com/office/drawing/2014/main" id="{30E2DE9A-4AC2-6DBE-8493-E380D394AA49}"/>
              </a:ext>
            </a:extLst>
          </p:cNvPr>
          <p:cNvSpPr txBox="1"/>
          <p:nvPr/>
        </p:nvSpPr>
        <p:spPr>
          <a:xfrm>
            <a:off x="3962498" y="2733264"/>
            <a:ext cx="438236" cy="369332"/>
          </a:xfrm>
          <a:prstGeom prst="rect">
            <a:avLst/>
          </a:prstGeom>
          <a:noFill/>
          <a:ln>
            <a:noFill/>
          </a:ln>
        </p:spPr>
        <p:txBody>
          <a:bodyPr wrap="square" rtlCol="0">
            <a:spAutoFit/>
          </a:bodyPr>
          <a:lstStyle/>
          <a:p>
            <a:pPr algn="ctr"/>
            <a:r>
              <a:rPr lang="en-GB" dirty="0">
                <a:latin typeface="Roboto" panose="02000000000000000000" pitchFamily="2" charset="0"/>
              </a:rPr>
              <a:t>5</a:t>
            </a:r>
          </a:p>
        </p:txBody>
      </p:sp>
      <p:sp>
        <p:nvSpPr>
          <p:cNvPr id="48" name="TextBox 47">
            <a:extLst>
              <a:ext uri="{FF2B5EF4-FFF2-40B4-BE49-F238E27FC236}">
                <a16:creationId xmlns:a16="http://schemas.microsoft.com/office/drawing/2014/main" id="{ED57B9A6-7875-8BDD-102D-CCE05A0334DE}"/>
              </a:ext>
            </a:extLst>
          </p:cNvPr>
          <p:cNvSpPr txBox="1"/>
          <p:nvPr/>
        </p:nvSpPr>
        <p:spPr>
          <a:xfrm>
            <a:off x="5775145" y="2709059"/>
            <a:ext cx="473763" cy="369332"/>
          </a:xfrm>
          <a:prstGeom prst="rect">
            <a:avLst/>
          </a:prstGeom>
          <a:noFill/>
          <a:ln>
            <a:noFill/>
          </a:ln>
        </p:spPr>
        <p:txBody>
          <a:bodyPr wrap="square" rtlCol="0">
            <a:spAutoFit/>
          </a:bodyPr>
          <a:lstStyle/>
          <a:p>
            <a:pPr algn="ctr"/>
            <a:r>
              <a:rPr lang="en-GB" dirty="0">
                <a:latin typeface="Roboto" panose="02000000000000000000" pitchFamily="2" charset="0"/>
              </a:rPr>
              <a:t>15</a:t>
            </a:r>
          </a:p>
        </p:txBody>
      </p:sp>
    </p:spTree>
    <p:extLst>
      <p:ext uri="{BB962C8B-B14F-4D97-AF65-F5344CB8AC3E}">
        <p14:creationId xmlns:p14="http://schemas.microsoft.com/office/powerpoint/2010/main" val="41519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Critical Path Analysis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Critical path analysis involves </a:t>
            </a:r>
            <a:r>
              <a:rPr lang="en-GB" dirty="0">
                <a:solidFill>
                  <a:srgbClr val="773580"/>
                </a:solidFill>
              </a:rPr>
              <a:t>planning the order </a:t>
            </a:r>
            <a:r>
              <a:rPr lang="en-GB" dirty="0"/>
              <a:t>of activities in a project.</a:t>
            </a:r>
          </a:p>
          <a:p>
            <a:pPr marL="0" indent="0">
              <a:buNone/>
            </a:pPr>
            <a:endParaRPr lang="en-GB" dirty="0"/>
          </a:p>
          <a:p>
            <a:pPr marL="0" indent="0">
              <a:buNone/>
            </a:pPr>
            <a:r>
              <a:rPr lang="en-GB" dirty="0"/>
              <a:t>It’s helpful when activities take </a:t>
            </a:r>
            <a:r>
              <a:rPr lang="en-GB" dirty="0">
                <a:solidFill>
                  <a:srgbClr val="773580"/>
                </a:solidFill>
              </a:rPr>
              <a:t>different amounts of time </a:t>
            </a:r>
            <a:r>
              <a:rPr lang="en-GB" dirty="0"/>
              <a:t>and some activities depend on others.</a:t>
            </a:r>
          </a:p>
          <a:p>
            <a:pPr marL="0" indent="0">
              <a:buNone/>
            </a:pPr>
            <a:endParaRPr lang="en-GB" dirty="0"/>
          </a:p>
          <a:p>
            <a:pPr marL="0" indent="0">
              <a:buNone/>
            </a:pPr>
            <a:r>
              <a:rPr lang="en-GB" dirty="0"/>
              <a:t>It determines the </a:t>
            </a:r>
            <a:r>
              <a:rPr lang="en-GB" dirty="0">
                <a:solidFill>
                  <a:srgbClr val="773580"/>
                </a:solidFill>
              </a:rPr>
              <a:t>shortest possible time </a:t>
            </a:r>
            <a:r>
              <a:rPr lang="en-GB" dirty="0"/>
              <a:t>needed to complete the project.</a:t>
            </a:r>
          </a:p>
          <a:p>
            <a:pPr marL="0" indent="0">
              <a:buNone/>
            </a:pPr>
            <a:endParaRPr lang="en-GB" dirty="0"/>
          </a:p>
          <a:p>
            <a:pPr marL="0" indent="0">
              <a:buNone/>
            </a:pPr>
            <a:r>
              <a:rPr lang="en-GB" dirty="0"/>
              <a:t>It’s something you probably do all the time without realising it…</a:t>
            </a:r>
          </a:p>
          <a:p>
            <a:pPr marL="0" indent="0">
              <a:buNone/>
            </a:pPr>
            <a:endParaRPr lang="en-US" dirty="0"/>
          </a:p>
        </p:txBody>
      </p:sp>
    </p:spTree>
    <p:extLst>
      <p:ext uri="{BB962C8B-B14F-4D97-AF65-F5344CB8AC3E}">
        <p14:creationId xmlns:p14="http://schemas.microsoft.com/office/powerpoint/2010/main" val="13952262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Earliest Start Time (EST)</a:t>
            </a:r>
          </a:p>
        </p:txBody>
      </p:sp>
      <p:sp>
        <p:nvSpPr>
          <p:cNvPr id="4" name="TextBox 3">
            <a:extLst>
              <a:ext uri="{FF2B5EF4-FFF2-40B4-BE49-F238E27FC236}">
                <a16:creationId xmlns:a16="http://schemas.microsoft.com/office/drawing/2014/main" id="{982B25C5-2F19-AEEA-10F8-21EE18BD1BA5}"/>
              </a:ext>
            </a:extLst>
          </p:cNvPr>
          <p:cNvSpPr txBox="1"/>
          <p:nvPr/>
        </p:nvSpPr>
        <p:spPr>
          <a:xfrm>
            <a:off x="1120545" y="4745792"/>
            <a:ext cx="1728192" cy="830997"/>
          </a:xfrm>
          <a:prstGeom prst="rect">
            <a:avLst/>
          </a:prstGeom>
          <a:noFill/>
        </p:spPr>
        <p:txBody>
          <a:bodyPr wrap="square" rtlCol="0">
            <a:spAutoFit/>
          </a:bodyPr>
          <a:lstStyle/>
          <a:p>
            <a:r>
              <a:rPr lang="en-GB" sz="1600" dirty="0">
                <a:latin typeface="Roboto" panose="02000000000000000000" pitchFamily="2" charset="0"/>
              </a:rPr>
              <a:t>The EST of the start node is always 0</a:t>
            </a:r>
          </a:p>
        </p:txBody>
      </p:sp>
      <p:sp>
        <p:nvSpPr>
          <p:cNvPr id="5" name="TextBox 4">
            <a:extLst>
              <a:ext uri="{FF2B5EF4-FFF2-40B4-BE49-F238E27FC236}">
                <a16:creationId xmlns:a16="http://schemas.microsoft.com/office/drawing/2014/main" id="{9BE9605A-2790-9C5F-9809-E48C98DB152E}"/>
              </a:ext>
            </a:extLst>
          </p:cNvPr>
          <p:cNvSpPr txBox="1"/>
          <p:nvPr/>
        </p:nvSpPr>
        <p:spPr>
          <a:xfrm>
            <a:off x="2877917" y="2620580"/>
            <a:ext cx="1067294" cy="338554"/>
          </a:xfrm>
          <a:prstGeom prst="rect">
            <a:avLst/>
          </a:prstGeom>
          <a:noFill/>
        </p:spPr>
        <p:txBody>
          <a:bodyPr wrap="square" rtlCol="0">
            <a:spAutoFit/>
          </a:bodyPr>
          <a:lstStyle/>
          <a:p>
            <a:r>
              <a:rPr lang="en-GB" sz="1600" dirty="0">
                <a:latin typeface="Roboto" panose="02000000000000000000" pitchFamily="2" charset="0"/>
              </a:rPr>
              <a:t>0 + 5 = 5</a:t>
            </a:r>
          </a:p>
        </p:txBody>
      </p:sp>
      <p:sp>
        <p:nvSpPr>
          <p:cNvPr id="6" name="TextBox 5">
            <a:extLst>
              <a:ext uri="{FF2B5EF4-FFF2-40B4-BE49-F238E27FC236}">
                <a16:creationId xmlns:a16="http://schemas.microsoft.com/office/drawing/2014/main" id="{89FC0481-70C6-1B16-5B19-7BC81B8B650A}"/>
              </a:ext>
            </a:extLst>
          </p:cNvPr>
          <p:cNvSpPr txBox="1"/>
          <p:nvPr/>
        </p:nvSpPr>
        <p:spPr>
          <a:xfrm>
            <a:off x="4691867" y="2351651"/>
            <a:ext cx="1198469" cy="338554"/>
          </a:xfrm>
          <a:prstGeom prst="rect">
            <a:avLst/>
          </a:prstGeom>
          <a:noFill/>
        </p:spPr>
        <p:txBody>
          <a:bodyPr wrap="square" rtlCol="0">
            <a:spAutoFit/>
          </a:bodyPr>
          <a:lstStyle/>
          <a:p>
            <a:r>
              <a:rPr lang="en-GB" sz="1600" dirty="0">
                <a:latin typeface="Roboto" panose="02000000000000000000" pitchFamily="2" charset="0"/>
              </a:rPr>
              <a:t>5 + 10 = 15</a:t>
            </a:r>
          </a:p>
        </p:txBody>
      </p:sp>
      <p:sp>
        <p:nvSpPr>
          <p:cNvPr id="7" name="TextBox 6">
            <a:extLst>
              <a:ext uri="{FF2B5EF4-FFF2-40B4-BE49-F238E27FC236}">
                <a16:creationId xmlns:a16="http://schemas.microsoft.com/office/drawing/2014/main" id="{E323872E-4FD4-4248-74E3-996C911B27D3}"/>
              </a:ext>
            </a:extLst>
          </p:cNvPr>
          <p:cNvSpPr txBox="1"/>
          <p:nvPr/>
        </p:nvSpPr>
        <p:spPr>
          <a:xfrm>
            <a:off x="7318958" y="2794771"/>
            <a:ext cx="2832354" cy="830997"/>
          </a:xfrm>
          <a:prstGeom prst="rect">
            <a:avLst/>
          </a:prstGeom>
          <a:noFill/>
        </p:spPr>
        <p:txBody>
          <a:bodyPr wrap="square" rtlCol="0">
            <a:spAutoFit/>
          </a:bodyPr>
          <a:lstStyle/>
          <a:p>
            <a:r>
              <a:rPr lang="en-GB" sz="1600" dirty="0">
                <a:latin typeface="Roboto" panose="02000000000000000000" pitchFamily="2" charset="0"/>
              </a:rPr>
              <a:t>Remember to choose the highest number if you have more than one possible EST</a:t>
            </a:r>
          </a:p>
        </p:txBody>
      </p:sp>
      <p:cxnSp>
        <p:nvCxnSpPr>
          <p:cNvPr id="8" name="Straight Connector 7">
            <a:extLst>
              <a:ext uri="{FF2B5EF4-FFF2-40B4-BE49-F238E27FC236}">
                <a16:creationId xmlns:a16="http://schemas.microsoft.com/office/drawing/2014/main" id="{073DB5C1-52C6-1351-915B-B0C0ED994718}"/>
              </a:ext>
            </a:extLst>
          </p:cNvPr>
          <p:cNvCxnSpPr>
            <a:cxnSpLocks/>
          </p:cNvCxnSpPr>
          <p:nvPr/>
        </p:nvCxnSpPr>
        <p:spPr>
          <a:xfrm>
            <a:off x="2135560" y="4149080"/>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3DCACA0-9231-D184-71F1-53826A50028C}"/>
              </a:ext>
            </a:extLst>
          </p:cNvPr>
          <p:cNvCxnSpPr>
            <a:cxnSpLocks/>
          </p:cNvCxnSpPr>
          <p:nvPr/>
        </p:nvCxnSpPr>
        <p:spPr>
          <a:xfrm>
            <a:off x="3947967" y="3081436"/>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177458D-28DC-E852-0B04-1EA5E29B3C89}"/>
              </a:ext>
            </a:extLst>
          </p:cNvPr>
          <p:cNvCxnSpPr>
            <a:cxnSpLocks/>
          </p:cNvCxnSpPr>
          <p:nvPr/>
        </p:nvCxnSpPr>
        <p:spPr>
          <a:xfrm>
            <a:off x="3927861" y="4150067"/>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5A685F7-F662-28B7-641C-AB0E79963412}"/>
              </a:ext>
            </a:extLst>
          </p:cNvPr>
          <p:cNvCxnSpPr>
            <a:cxnSpLocks/>
          </p:cNvCxnSpPr>
          <p:nvPr/>
        </p:nvCxnSpPr>
        <p:spPr>
          <a:xfrm>
            <a:off x="3927248" y="5226504"/>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B4430AA-6521-D4C5-9EFA-B8F1E265C936}"/>
              </a:ext>
            </a:extLst>
          </p:cNvPr>
          <p:cNvCxnSpPr>
            <a:cxnSpLocks/>
          </p:cNvCxnSpPr>
          <p:nvPr/>
        </p:nvCxnSpPr>
        <p:spPr>
          <a:xfrm>
            <a:off x="5781699" y="308086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59598C-F844-52AD-53FA-5CC51BB4F536}"/>
              </a:ext>
            </a:extLst>
          </p:cNvPr>
          <p:cNvCxnSpPr>
            <a:cxnSpLocks/>
          </p:cNvCxnSpPr>
          <p:nvPr/>
        </p:nvCxnSpPr>
        <p:spPr>
          <a:xfrm>
            <a:off x="7383189" y="4158513"/>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751CE2C-66B5-98C6-424F-74C221D8A917}"/>
              </a:ext>
            </a:extLst>
          </p:cNvPr>
          <p:cNvCxnSpPr>
            <a:cxnSpLocks/>
          </p:cNvCxnSpPr>
          <p:nvPr/>
        </p:nvCxnSpPr>
        <p:spPr>
          <a:xfrm>
            <a:off x="9048328" y="4148941"/>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1D7E3F8F-8636-CF84-3E7A-85AB3B6DB7E4}"/>
              </a:ext>
            </a:extLst>
          </p:cNvPr>
          <p:cNvSpPr/>
          <p:nvPr/>
        </p:nvSpPr>
        <p:spPr>
          <a:xfrm>
            <a:off x="2141135"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16" name="Straight Connector 15">
            <a:extLst>
              <a:ext uri="{FF2B5EF4-FFF2-40B4-BE49-F238E27FC236}">
                <a16:creationId xmlns:a16="http://schemas.microsoft.com/office/drawing/2014/main" id="{5C9C8095-7F99-C6E6-3F7F-3CA6F1BAEE54}"/>
              </a:ext>
            </a:extLst>
          </p:cNvPr>
          <p:cNvCxnSpPr>
            <a:stCxn id="15" idx="1"/>
            <a:endCxn id="15" idx="3"/>
          </p:cNvCxnSpPr>
          <p:nvPr/>
        </p:nvCxnSpPr>
        <p:spPr>
          <a:xfrm>
            <a:off x="2141135" y="414894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07B0CB-DC72-EFC8-67EC-22F3F448426F}"/>
              </a:ext>
            </a:extLst>
          </p:cNvPr>
          <p:cNvSpPr/>
          <p:nvPr/>
        </p:nvSpPr>
        <p:spPr>
          <a:xfrm>
            <a:off x="3947967"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18" name="Straight Connector 17">
            <a:extLst>
              <a:ext uri="{FF2B5EF4-FFF2-40B4-BE49-F238E27FC236}">
                <a16:creationId xmlns:a16="http://schemas.microsoft.com/office/drawing/2014/main" id="{94582444-2782-786F-7C0D-F782360331A9}"/>
              </a:ext>
            </a:extLst>
          </p:cNvPr>
          <p:cNvCxnSpPr>
            <a:cxnSpLocks/>
            <a:stCxn id="17" idx="1"/>
            <a:endCxn id="17" idx="3"/>
          </p:cNvCxnSpPr>
          <p:nvPr/>
        </p:nvCxnSpPr>
        <p:spPr>
          <a:xfrm>
            <a:off x="3947967" y="414894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FB6C3286-1EBE-0CF0-06D6-DFA6E5CDA47E}"/>
              </a:ext>
            </a:extLst>
          </p:cNvPr>
          <p:cNvSpPr/>
          <p:nvPr/>
        </p:nvSpPr>
        <p:spPr>
          <a:xfrm>
            <a:off x="5790074" y="272027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20" name="Straight Connector 19">
            <a:extLst>
              <a:ext uri="{FF2B5EF4-FFF2-40B4-BE49-F238E27FC236}">
                <a16:creationId xmlns:a16="http://schemas.microsoft.com/office/drawing/2014/main" id="{67E1851C-5687-DAAD-8239-342E274A6B91}"/>
              </a:ext>
            </a:extLst>
          </p:cNvPr>
          <p:cNvCxnSpPr>
            <a:stCxn id="19" idx="1"/>
            <a:endCxn id="19" idx="3"/>
          </p:cNvCxnSpPr>
          <p:nvPr/>
        </p:nvCxnSpPr>
        <p:spPr>
          <a:xfrm>
            <a:off x="5790074" y="308031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B3E1C4CF-ADDB-432A-CEBC-72A20AE254AF}"/>
              </a:ext>
            </a:extLst>
          </p:cNvPr>
          <p:cNvSpPr/>
          <p:nvPr/>
        </p:nvSpPr>
        <p:spPr>
          <a:xfrm>
            <a:off x="7379939"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22" name="Straight Connector 21">
            <a:extLst>
              <a:ext uri="{FF2B5EF4-FFF2-40B4-BE49-F238E27FC236}">
                <a16:creationId xmlns:a16="http://schemas.microsoft.com/office/drawing/2014/main" id="{A99A7F04-2D4F-037F-F896-761424F685CC}"/>
              </a:ext>
            </a:extLst>
          </p:cNvPr>
          <p:cNvCxnSpPr>
            <a:stCxn id="21" idx="1"/>
            <a:endCxn id="21" idx="3"/>
          </p:cNvCxnSpPr>
          <p:nvPr/>
        </p:nvCxnSpPr>
        <p:spPr>
          <a:xfrm>
            <a:off x="7379939" y="414894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ED24A22B-F39C-E398-D8D5-9D5194739207}"/>
              </a:ext>
            </a:extLst>
          </p:cNvPr>
          <p:cNvSpPr/>
          <p:nvPr/>
        </p:nvSpPr>
        <p:spPr>
          <a:xfrm>
            <a:off x="9040390" y="378890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24" name="Straight Connector 23">
            <a:extLst>
              <a:ext uri="{FF2B5EF4-FFF2-40B4-BE49-F238E27FC236}">
                <a16:creationId xmlns:a16="http://schemas.microsoft.com/office/drawing/2014/main" id="{7A4AB7DC-B90E-0F7A-1CB7-AC4909A6E3D0}"/>
              </a:ext>
            </a:extLst>
          </p:cNvPr>
          <p:cNvCxnSpPr>
            <a:stCxn id="23" idx="1"/>
            <a:endCxn id="23" idx="3"/>
          </p:cNvCxnSpPr>
          <p:nvPr/>
        </p:nvCxnSpPr>
        <p:spPr>
          <a:xfrm>
            <a:off x="9040390" y="414894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C4FE852-3B7D-B560-1226-5312DFB3FCA3}"/>
              </a:ext>
            </a:extLst>
          </p:cNvPr>
          <p:cNvCxnSpPr>
            <a:cxnSpLocks/>
          </p:cNvCxnSpPr>
          <p:nvPr/>
        </p:nvCxnSpPr>
        <p:spPr>
          <a:xfrm>
            <a:off x="3939592" y="308086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D060C1A4-A6E3-A0CE-2383-35AF75D21C95}"/>
              </a:ext>
            </a:extLst>
          </p:cNvPr>
          <p:cNvSpPr/>
          <p:nvPr/>
        </p:nvSpPr>
        <p:spPr>
          <a:xfrm>
            <a:off x="3947967" y="272027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27" name="Straight Connector 26">
            <a:extLst>
              <a:ext uri="{FF2B5EF4-FFF2-40B4-BE49-F238E27FC236}">
                <a16:creationId xmlns:a16="http://schemas.microsoft.com/office/drawing/2014/main" id="{983E16FC-DDEE-2C98-8758-2C853D5D500C}"/>
              </a:ext>
            </a:extLst>
          </p:cNvPr>
          <p:cNvCxnSpPr>
            <a:stCxn id="26" idx="1"/>
            <a:endCxn id="26" idx="3"/>
          </p:cNvCxnSpPr>
          <p:nvPr/>
        </p:nvCxnSpPr>
        <p:spPr>
          <a:xfrm>
            <a:off x="3947967" y="308031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D7D251-F874-583F-6732-CC88E7C41946}"/>
              </a:ext>
            </a:extLst>
          </p:cNvPr>
          <p:cNvCxnSpPr>
            <a:cxnSpLocks/>
          </p:cNvCxnSpPr>
          <p:nvPr/>
        </p:nvCxnSpPr>
        <p:spPr>
          <a:xfrm>
            <a:off x="3939592" y="5217307"/>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E0A36847-A02F-71FF-68E6-2C36A87192F3}"/>
              </a:ext>
            </a:extLst>
          </p:cNvPr>
          <p:cNvSpPr/>
          <p:nvPr/>
        </p:nvSpPr>
        <p:spPr>
          <a:xfrm>
            <a:off x="3947967" y="4856709"/>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Roboto" panose="02000000000000000000" pitchFamily="2" charset="0"/>
            </a:endParaRPr>
          </a:p>
        </p:txBody>
      </p:sp>
      <p:cxnSp>
        <p:nvCxnSpPr>
          <p:cNvPr id="30" name="Straight Connector 29">
            <a:extLst>
              <a:ext uri="{FF2B5EF4-FFF2-40B4-BE49-F238E27FC236}">
                <a16:creationId xmlns:a16="http://schemas.microsoft.com/office/drawing/2014/main" id="{A392EE3E-8EE6-5062-4E3E-E72C53AAA99A}"/>
              </a:ext>
            </a:extLst>
          </p:cNvPr>
          <p:cNvCxnSpPr>
            <a:cxnSpLocks/>
            <a:stCxn id="29" idx="1"/>
            <a:endCxn id="29" idx="3"/>
          </p:cNvCxnSpPr>
          <p:nvPr/>
        </p:nvCxnSpPr>
        <p:spPr>
          <a:xfrm>
            <a:off x="3947967" y="521674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C1390BF-014D-BEEC-B8AD-5AC4297BC390}"/>
              </a:ext>
            </a:extLst>
          </p:cNvPr>
          <p:cNvCxnSpPr>
            <a:cxnSpLocks/>
          </p:cNvCxnSpPr>
          <p:nvPr/>
        </p:nvCxnSpPr>
        <p:spPr>
          <a:xfrm>
            <a:off x="2546588" y="414894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3773CDA-70AD-D038-822D-5E1AC9D9920B}"/>
              </a:ext>
            </a:extLst>
          </p:cNvPr>
          <p:cNvCxnSpPr>
            <a:cxnSpLocks/>
            <a:endCxn id="26" idx="1"/>
          </p:cNvCxnSpPr>
          <p:nvPr/>
        </p:nvCxnSpPr>
        <p:spPr>
          <a:xfrm flipV="1">
            <a:off x="2587714" y="3080311"/>
            <a:ext cx="1360253" cy="108459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955C91A-3CE4-EF37-D25C-FDB8DB55F299}"/>
              </a:ext>
            </a:extLst>
          </p:cNvPr>
          <p:cNvCxnSpPr>
            <a:cxnSpLocks/>
            <a:endCxn id="21" idx="1"/>
          </p:cNvCxnSpPr>
          <p:nvPr/>
        </p:nvCxnSpPr>
        <p:spPr>
          <a:xfrm>
            <a:off x="6230497" y="3089881"/>
            <a:ext cx="1149442" cy="105906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A2EC06A1-3646-26B0-6FCB-AB9556849475}"/>
              </a:ext>
            </a:extLst>
          </p:cNvPr>
          <p:cNvSpPr txBox="1"/>
          <p:nvPr/>
        </p:nvSpPr>
        <p:spPr>
          <a:xfrm>
            <a:off x="2846718" y="3280857"/>
            <a:ext cx="648072" cy="338554"/>
          </a:xfrm>
          <a:prstGeom prst="rect">
            <a:avLst/>
          </a:prstGeom>
          <a:noFill/>
        </p:spPr>
        <p:txBody>
          <a:bodyPr wrap="square" rtlCol="0">
            <a:spAutoFit/>
          </a:bodyPr>
          <a:lstStyle/>
          <a:p>
            <a:r>
              <a:rPr lang="en-GB" sz="1600" dirty="0">
                <a:latin typeface="Roboto" panose="02000000000000000000" pitchFamily="2" charset="0"/>
              </a:rPr>
              <a:t>A(5)</a:t>
            </a:r>
          </a:p>
        </p:txBody>
      </p:sp>
      <p:sp>
        <p:nvSpPr>
          <p:cNvPr id="35" name="TextBox 34">
            <a:extLst>
              <a:ext uri="{FF2B5EF4-FFF2-40B4-BE49-F238E27FC236}">
                <a16:creationId xmlns:a16="http://schemas.microsoft.com/office/drawing/2014/main" id="{E34107DC-6FB8-2DB9-10E6-88DAFDD8D24F}"/>
              </a:ext>
            </a:extLst>
          </p:cNvPr>
          <p:cNvSpPr txBox="1"/>
          <p:nvPr/>
        </p:nvSpPr>
        <p:spPr>
          <a:xfrm>
            <a:off x="4813778" y="2720271"/>
            <a:ext cx="734803" cy="338554"/>
          </a:xfrm>
          <a:prstGeom prst="rect">
            <a:avLst/>
          </a:prstGeom>
          <a:noFill/>
        </p:spPr>
        <p:txBody>
          <a:bodyPr wrap="square" rtlCol="0">
            <a:spAutoFit/>
          </a:bodyPr>
          <a:lstStyle/>
          <a:p>
            <a:r>
              <a:rPr lang="en-GB" sz="1600" dirty="0">
                <a:latin typeface="Roboto" panose="02000000000000000000" pitchFamily="2" charset="0"/>
              </a:rPr>
              <a:t>B(10)</a:t>
            </a:r>
          </a:p>
        </p:txBody>
      </p:sp>
      <p:sp>
        <p:nvSpPr>
          <p:cNvPr id="36" name="TextBox 35">
            <a:extLst>
              <a:ext uri="{FF2B5EF4-FFF2-40B4-BE49-F238E27FC236}">
                <a16:creationId xmlns:a16="http://schemas.microsoft.com/office/drawing/2014/main" id="{D681FEE7-A74A-C65F-B332-94CA8E568154}"/>
              </a:ext>
            </a:extLst>
          </p:cNvPr>
          <p:cNvSpPr txBox="1"/>
          <p:nvPr/>
        </p:nvSpPr>
        <p:spPr>
          <a:xfrm>
            <a:off x="2846718" y="4708919"/>
            <a:ext cx="708076" cy="338554"/>
          </a:xfrm>
          <a:prstGeom prst="rect">
            <a:avLst/>
          </a:prstGeom>
          <a:noFill/>
        </p:spPr>
        <p:txBody>
          <a:bodyPr wrap="square" rtlCol="0">
            <a:spAutoFit/>
          </a:bodyPr>
          <a:lstStyle/>
          <a:p>
            <a:r>
              <a:rPr lang="en-GB" sz="1600" dirty="0">
                <a:latin typeface="Roboto" panose="02000000000000000000" pitchFamily="2" charset="0"/>
              </a:rPr>
              <a:t>D(30)</a:t>
            </a:r>
          </a:p>
        </p:txBody>
      </p:sp>
      <p:cxnSp>
        <p:nvCxnSpPr>
          <p:cNvPr id="37" name="Straight Arrow Connector 36">
            <a:extLst>
              <a:ext uri="{FF2B5EF4-FFF2-40B4-BE49-F238E27FC236}">
                <a16:creationId xmlns:a16="http://schemas.microsoft.com/office/drawing/2014/main" id="{46FEC41B-CCDF-7084-349D-F322B45FE83E}"/>
              </a:ext>
            </a:extLst>
          </p:cNvPr>
          <p:cNvCxnSpPr>
            <a:cxnSpLocks/>
            <a:endCxn id="29" idx="1"/>
          </p:cNvCxnSpPr>
          <p:nvPr/>
        </p:nvCxnSpPr>
        <p:spPr>
          <a:xfrm>
            <a:off x="2587714" y="4155887"/>
            <a:ext cx="1360253" cy="106086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4DB48FF0-D566-B08A-7D40-C589B74F3204}"/>
              </a:ext>
            </a:extLst>
          </p:cNvPr>
          <p:cNvCxnSpPr>
            <a:cxnSpLocks/>
            <a:endCxn id="21" idx="1"/>
          </p:cNvCxnSpPr>
          <p:nvPr/>
        </p:nvCxnSpPr>
        <p:spPr>
          <a:xfrm flipV="1">
            <a:off x="4400734" y="4148941"/>
            <a:ext cx="2979205" cy="106289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1940591-1FDC-10AB-8357-BE6D0A4243E1}"/>
              </a:ext>
            </a:extLst>
          </p:cNvPr>
          <p:cNvSpPr txBox="1"/>
          <p:nvPr/>
        </p:nvSpPr>
        <p:spPr>
          <a:xfrm>
            <a:off x="8112545" y="3797575"/>
            <a:ext cx="648072" cy="338554"/>
          </a:xfrm>
          <a:prstGeom prst="rect">
            <a:avLst/>
          </a:prstGeom>
          <a:noFill/>
        </p:spPr>
        <p:txBody>
          <a:bodyPr wrap="square" rtlCol="0">
            <a:spAutoFit/>
          </a:bodyPr>
          <a:lstStyle/>
          <a:p>
            <a:r>
              <a:rPr lang="en-GB" sz="1600" dirty="0">
                <a:latin typeface="Roboto" panose="02000000000000000000" pitchFamily="2" charset="0"/>
              </a:rPr>
              <a:t>G(2)</a:t>
            </a:r>
          </a:p>
        </p:txBody>
      </p:sp>
      <p:sp>
        <p:nvSpPr>
          <p:cNvPr id="40" name="TextBox 39">
            <a:extLst>
              <a:ext uri="{FF2B5EF4-FFF2-40B4-BE49-F238E27FC236}">
                <a16:creationId xmlns:a16="http://schemas.microsoft.com/office/drawing/2014/main" id="{5DDE4DA5-032B-0E3E-C50B-7C12085BA945}"/>
              </a:ext>
            </a:extLst>
          </p:cNvPr>
          <p:cNvSpPr txBox="1"/>
          <p:nvPr/>
        </p:nvSpPr>
        <p:spPr>
          <a:xfrm>
            <a:off x="6662545" y="3259723"/>
            <a:ext cx="648072" cy="338554"/>
          </a:xfrm>
          <a:prstGeom prst="rect">
            <a:avLst/>
          </a:prstGeom>
          <a:noFill/>
        </p:spPr>
        <p:txBody>
          <a:bodyPr wrap="square" rtlCol="0">
            <a:spAutoFit/>
          </a:bodyPr>
          <a:lstStyle/>
          <a:p>
            <a:r>
              <a:rPr lang="en-GB" sz="1600" dirty="0">
                <a:latin typeface="Roboto" panose="02000000000000000000" pitchFamily="2" charset="0"/>
              </a:rPr>
              <a:t>F(2)</a:t>
            </a:r>
          </a:p>
        </p:txBody>
      </p:sp>
      <p:cxnSp>
        <p:nvCxnSpPr>
          <p:cNvPr id="41" name="Straight Arrow Connector 40">
            <a:extLst>
              <a:ext uri="{FF2B5EF4-FFF2-40B4-BE49-F238E27FC236}">
                <a16:creationId xmlns:a16="http://schemas.microsoft.com/office/drawing/2014/main" id="{E1F46E82-AD79-2D35-4497-179B10BDA004}"/>
              </a:ext>
            </a:extLst>
          </p:cNvPr>
          <p:cNvCxnSpPr>
            <a:cxnSpLocks/>
          </p:cNvCxnSpPr>
          <p:nvPr/>
        </p:nvCxnSpPr>
        <p:spPr>
          <a:xfrm>
            <a:off x="4359296" y="308031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DEA38028-5C0A-5A31-BA6A-0C3B271B8C5A}"/>
              </a:ext>
            </a:extLst>
          </p:cNvPr>
          <p:cNvCxnSpPr>
            <a:cxnSpLocks/>
          </p:cNvCxnSpPr>
          <p:nvPr/>
        </p:nvCxnSpPr>
        <p:spPr>
          <a:xfrm>
            <a:off x="7613056" y="414894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803BBAC2-7EB2-B80C-F57D-E59BE76254AD}"/>
              </a:ext>
            </a:extLst>
          </p:cNvPr>
          <p:cNvSpPr txBox="1"/>
          <p:nvPr/>
        </p:nvSpPr>
        <p:spPr>
          <a:xfrm>
            <a:off x="3123645" y="3820767"/>
            <a:ext cx="708076" cy="338554"/>
          </a:xfrm>
          <a:prstGeom prst="rect">
            <a:avLst/>
          </a:prstGeom>
          <a:noFill/>
        </p:spPr>
        <p:txBody>
          <a:bodyPr wrap="square" rtlCol="0">
            <a:spAutoFit/>
          </a:bodyPr>
          <a:lstStyle/>
          <a:p>
            <a:r>
              <a:rPr lang="en-GB" sz="1600" dirty="0">
                <a:latin typeface="Roboto" panose="02000000000000000000" pitchFamily="2" charset="0"/>
              </a:rPr>
              <a:t>C(7)</a:t>
            </a:r>
          </a:p>
        </p:txBody>
      </p:sp>
      <p:sp>
        <p:nvSpPr>
          <p:cNvPr id="44" name="TextBox 43">
            <a:extLst>
              <a:ext uri="{FF2B5EF4-FFF2-40B4-BE49-F238E27FC236}">
                <a16:creationId xmlns:a16="http://schemas.microsoft.com/office/drawing/2014/main" id="{739D8A5B-6037-0BDE-5EFC-4E509CBC23D3}"/>
              </a:ext>
            </a:extLst>
          </p:cNvPr>
          <p:cNvSpPr txBox="1"/>
          <p:nvPr/>
        </p:nvSpPr>
        <p:spPr>
          <a:xfrm>
            <a:off x="5652060" y="4729998"/>
            <a:ext cx="708076" cy="338554"/>
          </a:xfrm>
          <a:prstGeom prst="rect">
            <a:avLst/>
          </a:prstGeom>
          <a:noFill/>
        </p:spPr>
        <p:txBody>
          <a:bodyPr wrap="square" rtlCol="0">
            <a:spAutoFit/>
          </a:bodyPr>
          <a:lstStyle/>
          <a:p>
            <a:r>
              <a:rPr lang="en-GB" sz="1600" dirty="0">
                <a:latin typeface="Roboto" panose="02000000000000000000" pitchFamily="2" charset="0"/>
              </a:rPr>
              <a:t>E(3)</a:t>
            </a:r>
          </a:p>
        </p:txBody>
      </p:sp>
      <p:cxnSp>
        <p:nvCxnSpPr>
          <p:cNvPr id="45" name="Straight Arrow Connector 44">
            <a:extLst>
              <a:ext uri="{FF2B5EF4-FFF2-40B4-BE49-F238E27FC236}">
                <a16:creationId xmlns:a16="http://schemas.microsoft.com/office/drawing/2014/main" id="{23EFD471-2CB9-C8AE-8A94-6BE2E7C98994}"/>
              </a:ext>
            </a:extLst>
          </p:cNvPr>
          <p:cNvCxnSpPr>
            <a:cxnSpLocks/>
          </p:cNvCxnSpPr>
          <p:nvPr/>
        </p:nvCxnSpPr>
        <p:spPr>
          <a:xfrm>
            <a:off x="4163991" y="4508981"/>
            <a:ext cx="11786" cy="339523"/>
          </a:xfrm>
          <a:prstGeom prst="straightConnector1">
            <a:avLst/>
          </a:prstGeom>
          <a:ln w="25400">
            <a:solidFill>
              <a:srgbClr val="773580"/>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1FEF1826-5AE2-53C9-F48D-0FCE697763D5}"/>
              </a:ext>
            </a:extLst>
          </p:cNvPr>
          <p:cNvSpPr txBox="1"/>
          <p:nvPr/>
        </p:nvSpPr>
        <p:spPr>
          <a:xfrm>
            <a:off x="2152416" y="3763583"/>
            <a:ext cx="432048" cy="369332"/>
          </a:xfrm>
          <a:prstGeom prst="rect">
            <a:avLst/>
          </a:prstGeom>
          <a:noFill/>
          <a:ln>
            <a:solidFill>
              <a:srgbClr val="773580"/>
            </a:solidFill>
          </a:ln>
        </p:spPr>
        <p:txBody>
          <a:bodyPr wrap="square" rtlCol="0">
            <a:spAutoFit/>
          </a:bodyPr>
          <a:lstStyle/>
          <a:p>
            <a:pPr algn="ctr"/>
            <a:r>
              <a:rPr lang="en-GB" dirty="0">
                <a:latin typeface="Roboto" panose="02000000000000000000" pitchFamily="2" charset="0"/>
              </a:rPr>
              <a:t>0</a:t>
            </a:r>
          </a:p>
        </p:txBody>
      </p:sp>
      <p:sp>
        <p:nvSpPr>
          <p:cNvPr id="47" name="TextBox 46">
            <a:extLst>
              <a:ext uri="{FF2B5EF4-FFF2-40B4-BE49-F238E27FC236}">
                <a16:creationId xmlns:a16="http://schemas.microsoft.com/office/drawing/2014/main" id="{3C3248C5-3C40-6F9F-5755-83F5D8260D50}"/>
              </a:ext>
            </a:extLst>
          </p:cNvPr>
          <p:cNvSpPr txBox="1"/>
          <p:nvPr/>
        </p:nvSpPr>
        <p:spPr>
          <a:xfrm>
            <a:off x="3962498" y="2733264"/>
            <a:ext cx="438236" cy="369332"/>
          </a:xfrm>
          <a:prstGeom prst="rect">
            <a:avLst/>
          </a:prstGeom>
          <a:noFill/>
        </p:spPr>
        <p:txBody>
          <a:bodyPr wrap="square" rtlCol="0">
            <a:spAutoFit/>
          </a:bodyPr>
          <a:lstStyle/>
          <a:p>
            <a:pPr algn="ctr"/>
            <a:r>
              <a:rPr lang="en-GB" dirty="0">
                <a:latin typeface="Roboto" panose="02000000000000000000" pitchFamily="2" charset="0"/>
              </a:rPr>
              <a:t>5</a:t>
            </a:r>
          </a:p>
        </p:txBody>
      </p:sp>
      <p:sp>
        <p:nvSpPr>
          <p:cNvPr id="48" name="TextBox 47">
            <a:extLst>
              <a:ext uri="{FF2B5EF4-FFF2-40B4-BE49-F238E27FC236}">
                <a16:creationId xmlns:a16="http://schemas.microsoft.com/office/drawing/2014/main" id="{D216B3F5-77BC-363C-95AE-2FAF08C53416}"/>
              </a:ext>
            </a:extLst>
          </p:cNvPr>
          <p:cNvSpPr txBox="1"/>
          <p:nvPr/>
        </p:nvSpPr>
        <p:spPr>
          <a:xfrm>
            <a:off x="5775145" y="2709059"/>
            <a:ext cx="473763" cy="369332"/>
          </a:xfrm>
          <a:prstGeom prst="rect">
            <a:avLst/>
          </a:prstGeom>
          <a:noFill/>
        </p:spPr>
        <p:txBody>
          <a:bodyPr wrap="square" rtlCol="0">
            <a:spAutoFit/>
          </a:bodyPr>
          <a:lstStyle/>
          <a:p>
            <a:pPr algn="ctr"/>
            <a:r>
              <a:rPr lang="en-GB" dirty="0">
                <a:latin typeface="Roboto" panose="02000000000000000000" pitchFamily="2" charset="0"/>
              </a:rPr>
              <a:t>15</a:t>
            </a:r>
          </a:p>
        </p:txBody>
      </p:sp>
      <p:sp>
        <p:nvSpPr>
          <p:cNvPr id="49" name="TextBox 48">
            <a:extLst>
              <a:ext uri="{FF2B5EF4-FFF2-40B4-BE49-F238E27FC236}">
                <a16:creationId xmlns:a16="http://schemas.microsoft.com/office/drawing/2014/main" id="{1773BBB9-0C3D-ABF4-7786-B0D89C36159B}"/>
              </a:ext>
            </a:extLst>
          </p:cNvPr>
          <p:cNvSpPr txBox="1"/>
          <p:nvPr/>
        </p:nvSpPr>
        <p:spPr>
          <a:xfrm>
            <a:off x="8995774" y="3786268"/>
            <a:ext cx="473763" cy="369332"/>
          </a:xfrm>
          <a:prstGeom prst="rect">
            <a:avLst/>
          </a:prstGeom>
          <a:noFill/>
        </p:spPr>
        <p:txBody>
          <a:bodyPr wrap="square" rtlCol="0">
            <a:spAutoFit/>
          </a:bodyPr>
          <a:lstStyle/>
          <a:p>
            <a:pPr algn="ctr"/>
            <a:r>
              <a:rPr lang="en-GB" dirty="0">
                <a:latin typeface="Roboto" panose="02000000000000000000" pitchFamily="2" charset="0"/>
              </a:rPr>
              <a:t>35</a:t>
            </a:r>
          </a:p>
        </p:txBody>
      </p:sp>
      <p:sp>
        <p:nvSpPr>
          <p:cNvPr id="50" name="TextBox 49">
            <a:extLst>
              <a:ext uri="{FF2B5EF4-FFF2-40B4-BE49-F238E27FC236}">
                <a16:creationId xmlns:a16="http://schemas.microsoft.com/office/drawing/2014/main" id="{18570132-7AAF-00EF-B83B-378324FCC979}"/>
              </a:ext>
            </a:extLst>
          </p:cNvPr>
          <p:cNvSpPr txBox="1"/>
          <p:nvPr/>
        </p:nvSpPr>
        <p:spPr>
          <a:xfrm>
            <a:off x="7359244" y="3779610"/>
            <a:ext cx="473763" cy="369332"/>
          </a:xfrm>
          <a:prstGeom prst="rect">
            <a:avLst/>
          </a:prstGeom>
          <a:noFill/>
        </p:spPr>
        <p:txBody>
          <a:bodyPr wrap="square" rtlCol="0">
            <a:spAutoFit/>
          </a:bodyPr>
          <a:lstStyle/>
          <a:p>
            <a:pPr algn="ctr"/>
            <a:r>
              <a:rPr lang="en-GB" dirty="0">
                <a:latin typeface="Roboto" panose="02000000000000000000" pitchFamily="2" charset="0"/>
              </a:rPr>
              <a:t>33</a:t>
            </a:r>
          </a:p>
        </p:txBody>
      </p:sp>
      <p:sp>
        <p:nvSpPr>
          <p:cNvPr id="51" name="TextBox 50">
            <a:extLst>
              <a:ext uri="{FF2B5EF4-FFF2-40B4-BE49-F238E27FC236}">
                <a16:creationId xmlns:a16="http://schemas.microsoft.com/office/drawing/2014/main" id="{6CFA513D-2C48-7C86-ED57-62633FD4C1FC}"/>
              </a:ext>
            </a:extLst>
          </p:cNvPr>
          <p:cNvSpPr txBox="1"/>
          <p:nvPr/>
        </p:nvSpPr>
        <p:spPr>
          <a:xfrm>
            <a:off x="3909694" y="3786268"/>
            <a:ext cx="473763" cy="369332"/>
          </a:xfrm>
          <a:prstGeom prst="rect">
            <a:avLst/>
          </a:prstGeom>
          <a:noFill/>
        </p:spPr>
        <p:txBody>
          <a:bodyPr wrap="square" rtlCol="0">
            <a:spAutoFit/>
          </a:bodyPr>
          <a:lstStyle/>
          <a:p>
            <a:pPr algn="ctr"/>
            <a:r>
              <a:rPr lang="en-GB" dirty="0">
                <a:latin typeface="Roboto" panose="02000000000000000000" pitchFamily="2" charset="0"/>
              </a:rPr>
              <a:t>7</a:t>
            </a:r>
          </a:p>
        </p:txBody>
      </p:sp>
      <p:sp>
        <p:nvSpPr>
          <p:cNvPr id="52" name="TextBox 51">
            <a:extLst>
              <a:ext uri="{FF2B5EF4-FFF2-40B4-BE49-F238E27FC236}">
                <a16:creationId xmlns:a16="http://schemas.microsoft.com/office/drawing/2014/main" id="{7A86A5A2-CB9B-C112-E5CB-927178A1490D}"/>
              </a:ext>
            </a:extLst>
          </p:cNvPr>
          <p:cNvSpPr txBox="1"/>
          <p:nvPr/>
        </p:nvSpPr>
        <p:spPr>
          <a:xfrm>
            <a:off x="3916611" y="4854898"/>
            <a:ext cx="473763" cy="369332"/>
          </a:xfrm>
          <a:prstGeom prst="rect">
            <a:avLst/>
          </a:prstGeom>
          <a:noFill/>
        </p:spPr>
        <p:txBody>
          <a:bodyPr wrap="square" rtlCol="0">
            <a:spAutoFit/>
          </a:bodyPr>
          <a:lstStyle/>
          <a:p>
            <a:pPr algn="ctr"/>
            <a:r>
              <a:rPr lang="en-GB" dirty="0">
                <a:latin typeface="Roboto" panose="02000000000000000000" pitchFamily="2" charset="0"/>
              </a:rPr>
              <a:t>30</a:t>
            </a:r>
          </a:p>
        </p:txBody>
      </p:sp>
    </p:spTree>
    <p:extLst>
      <p:ext uri="{BB962C8B-B14F-4D97-AF65-F5344CB8AC3E}">
        <p14:creationId xmlns:p14="http://schemas.microsoft.com/office/powerpoint/2010/main" val="33841123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Latest Finish Time (LFT)</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Font typeface="Arial" panose="020B0604020202020204" pitchFamily="34" charset="0"/>
              <a:buNone/>
            </a:pPr>
            <a:r>
              <a:rPr lang="en-GB" dirty="0">
                <a:ea typeface="Roboto" panose="02000000000000000000" pitchFamily="2" charset="0"/>
              </a:rPr>
              <a:t>Work backwards, from the end node to the start node, to calculate LFT.</a:t>
            </a:r>
          </a:p>
          <a:p>
            <a:endParaRPr lang="en-GB" sz="2800" dirty="0">
              <a:solidFill>
                <a:srgbClr val="505759"/>
              </a:solidFill>
              <a:ea typeface="Roboto" panose="02000000000000000000" pitchFamily="2" charset="0"/>
            </a:endParaRPr>
          </a:p>
          <a:p>
            <a:pPr marL="0" indent="0">
              <a:buFont typeface="Arial" panose="020B0604020202020204" pitchFamily="34" charset="0"/>
              <a:buNone/>
            </a:pPr>
            <a:r>
              <a:rPr lang="en-GB" dirty="0">
                <a:solidFill>
                  <a:srgbClr val="93328E"/>
                </a:solidFill>
                <a:ea typeface="Roboto" panose="02000000000000000000" pitchFamily="2" charset="0"/>
              </a:rPr>
              <a:t>LFT = latest finish time of the previous activity - Duration of the following activity</a:t>
            </a:r>
          </a:p>
          <a:p>
            <a:endParaRPr lang="en-GB" sz="2800" dirty="0">
              <a:solidFill>
                <a:srgbClr val="505759"/>
              </a:solidFill>
              <a:ea typeface="Roboto" panose="02000000000000000000" pitchFamily="2" charset="0"/>
            </a:endParaRPr>
          </a:p>
          <a:p>
            <a:pPr marL="0" indent="0">
              <a:buFont typeface="Arial" panose="020B0604020202020204" pitchFamily="34" charset="0"/>
              <a:buNone/>
            </a:pPr>
            <a:r>
              <a:rPr lang="en-GB" dirty="0">
                <a:ea typeface="Roboto" panose="02000000000000000000" pitchFamily="2" charset="0"/>
              </a:rPr>
              <a:t>If there are two or more following activities, choose the </a:t>
            </a:r>
            <a:r>
              <a:rPr lang="en-GB" dirty="0">
                <a:solidFill>
                  <a:srgbClr val="93328E"/>
                </a:solidFill>
                <a:ea typeface="Roboto" panose="02000000000000000000" pitchFamily="2" charset="0"/>
              </a:rPr>
              <a:t>smallest</a:t>
            </a:r>
            <a:r>
              <a:rPr lang="en-GB" dirty="0">
                <a:solidFill>
                  <a:srgbClr val="505759"/>
                </a:solidFill>
                <a:ea typeface="Roboto" panose="02000000000000000000" pitchFamily="2" charset="0"/>
              </a:rPr>
              <a:t> </a:t>
            </a:r>
            <a:r>
              <a:rPr lang="en-GB" dirty="0">
                <a:ea typeface="Roboto" panose="02000000000000000000" pitchFamily="2" charset="0"/>
              </a:rPr>
              <a:t>LFT.</a:t>
            </a:r>
          </a:p>
          <a:p>
            <a:pPr marL="0" indent="0">
              <a:buFont typeface="Arial" panose="020B0604020202020204" pitchFamily="34" charset="0"/>
              <a:buNone/>
            </a:pPr>
            <a:endParaRPr lang="en-GB" dirty="0"/>
          </a:p>
          <a:p>
            <a:pPr marL="0" indent="0">
              <a:buFont typeface="Arial" panose="020B0604020202020204" pitchFamily="34" charset="0"/>
              <a:buNone/>
            </a:pPr>
            <a:endParaRPr lang="en-GB" dirty="0"/>
          </a:p>
          <a:p>
            <a:pPr marL="0" indent="0">
              <a:buFont typeface="Arial" panose="020B0604020202020204" pitchFamily="34" charset="0"/>
              <a:buNone/>
            </a:pPr>
            <a:endParaRPr lang="en-GB" dirty="0"/>
          </a:p>
          <a:p>
            <a:endParaRPr lang="en-GB" dirty="0"/>
          </a:p>
          <a:p>
            <a:endParaRPr lang="en-GB" dirty="0"/>
          </a:p>
          <a:p>
            <a:endParaRPr lang="en-GB" dirty="0"/>
          </a:p>
          <a:p>
            <a:pPr marL="0" indent="0">
              <a:buNone/>
            </a:pPr>
            <a:endParaRPr lang="en-US" dirty="0"/>
          </a:p>
        </p:txBody>
      </p:sp>
    </p:spTree>
    <p:extLst>
      <p:ext uri="{BB962C8B-B14F-4D97-AF65-F5344CB8AC3E}">
        <p14:creationId xmlns:p14="http://schemas.microsoft.com/office/powerpoint/2010/main" val="2193433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Latest Finish Time (LFT)</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sz="2000" dirty="0">
                <a:latin typeface="Roboto" panose="02000000000000000000" pitchFamily="2" charset="0"/>
              </a:rPr>
              <a:t>Remember to choose the smallest number if you have more than one possible LFT</a:t>
            </a:r>
          </a:p>
          <a:p>
            <a:pPr marL="0" indent="0">
              <a:buNone/>
            </a:pPr>
            <a:endParaRPr lang="en-US" dirty="0"/>
          </a:p>
        </p:txBody>
      </p:sp>
      <p:sp>
        <p:nvSpPr>
          <p:cNvPr id="4" name="TextBox 3">
            <a:extLst>
              <a:ext uri="{FF2B5EF4-FFF2-40B4-BE49-F238E27FC236}">
                <a16:creationId xmlns:a16="http://schemas.microsoft.com/office/drawing/2014/main" id="{BD64B528-68D5-E52C-5314-77380D7F5B3B}"/>
              </a:ext>
            </a:extLst>
          </p:cNvPr>
          <p:cNvSpPr txBox="1"/>
          <p:nvPr/>
        </p:nvSpPr>
        <p:spPr>
          <a:xfrm>
            <a:off x="7959016" y="2882027"/>
            <a:ext cx="2979204" cy="1323439"/>
          </a:xfrm>
          <a:prstGeom prst="rect">
            <a:avLst/>
          </a:prstGeom>
          <a:noFill/>
        </p:spPr>
        <p:txBody>
          <a:bodyPr wrap="square" rtlCol="0">
            <a:spAutoFit/>
          </a:bodyPr>
          <a:lstStyle/>
          <a:p>
            <a:r>
              <a:rPr lang="en-GB" sz="1600" dirty="0">
                <a:latin typeface="Roboto" panose="02000000000000000000" pitchFamily="2" charset="0"/>
              </a:rPr>
              <a:t>The LFT of the end node is </a:t>
            </a:r>
            <a:r>
              <a:rPr lang="en-GB" sz="1600" dirty="0">
                <a:solidFill>
                  <a:srgbClr val="773580"/>
                </a:solidFill>
                <a:latin typeface="Roboto" panose="02000000000000000000" pitchFamily="2" charset="0"/>
              </a:rPr>
              <a:t>always</a:t>
            </a:r>
            <a:r>
              <a:rPr lang="en-GB" sz="1600" dirty="0">
                <a:solidFill>
                  <a:srgbClr val="505759"/>
                </a:solidFill>
                <a:latin typeface="Roboto" panose="02000000000000000000" pitchFamily="2" charset="0"/>
              </a:rPr>
              <a:t> </a:t>
            </a:r>
            <a:r>
              <a:rPr lang="en-GB" sz="1600" dirty="0">
                <a:latin typeface="Roboto" panose="02000000000000000000" pitchFamily="2" charset="0"/>
              </a:rPr>
              <a:t>equal to its EST. This is the shortest time the project can be completed in.</a:t>
            </a:r>
          </a:p>
          <a:p>
            <a:endParaRPr lang="en-GB" sz="1600" dirty="0">
              <a:solidFill>
                <a:srgbClr val="505759"/>
              </a:solidFill>
              <a:latin typeface="Roboto" panose="02000000000000000000" pitchFamily="2" charset="0"/>
            </a:endParaRPr>
          </a:p>
        </p:txBody>
      </p:sp>
      <p:sp>
        <p:nvSpPr>
          <p:cNvPr id="5" name="TextBox 4">
            <a:extLst>
              <a:ext uri="{FF2B5EF4-FFF2-40B4-BE49-F238E27FC236}">
                <a16:creationId xmlns:a16="http://schemas.microsoft.com/office/drawing/2014/main" id="{11CB90C1-6414-D91B-E6A2-5429B4A5468B}"/>
              </a:ext>
            </a:extLst>
          </p:cNvPr>
          <p:cNvSpPr txBox="1"/>
          <p:nvPr/>
        </p:nvSpPr>
        <p:spPr>
          <a:xfrm>
            <a:off x="7359782" y="4917615"/>
            <a:ext cx="1198469"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35 - 2 = 33</a:t>
            </a:r>
          </a:p>
        </p:txBody>
      </p:sp>
      <p:cxnSp>
        <p:nvCxnSpPr>
          <p:cNvPr id="6" name="Straight Connector 5">
            <a:extLst>
              <a:ext uri="{FF2B5EF4-FFF2-40B4-BE49-F238E27FC236}">
                <a16:creationId xmlns:a16="http://schemas.microsoft.com/office/drawing/2014/main" id="{B6307F7A-2254-DC73-ED2D-7A19BD561462}"/>
              </a:ext>
            </a:extLst>
          </p:cNvPr>
          <p:cNvCxnSpPr>
            <a:cxnSpLocks/>
          </p:cNvCxnSpPr>
          <p:nvPr/>
        </p:nvCxnSpPr>
        <p:spPr>
          <a:xfrm>
            <a:off x="1621210" y="4411970"/>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357A97E-D1AC-F849-325C-1A17F7C40C8C}"/>
              </a:ext>
            </a:extLst>
          </p:cNvPr>
          <p:cNvCxnSpPr>
            <a:cxnSpLocks/>
          </p:cNvCxnSpPr>
          <p:nvPr/>
        </p:nvCxnSpPr>
        <p:spPr>
          <a:xfrm>
            <a:off x="3433617" y="3344326"/>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71C8D57-DA11-3838-B730-20ECED0BBC9D}"/>
              </a:ext>
            </a:extLst>
          </p:cNvPr>
          <p:cNvCxnSpPr>
            <a:cxnSpLocks/>
          </p:cNvCxnSpPr>
          <p:nvPr/>
        </p:nvCxnSpPr>
        <p:spPr>
          <a:xfrm>
            <a:off x="3413511" y="4412957"/>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17393B2-F494-EFCC-CF07-52A2ADD0E366}"/>
              </a:ext>
            </a:extLst>
          </p:cNvPr>
          <p:cNvCxnSpPr>
            <a:cxnSpLocks/>
          </p:cNvCxnSpPr>
          <p:nvPr/>
        </p:nvCxnSpPr>
        <p:spPr>
          <a:xfrm>
            <a:off x="3412898" y="5489394"/>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F4D2742-059A-91D7-5185-12106C7C9B2F}"/>
              </a:ext>
            </a:extLst>
          </p:cNvPr>
          <p:cNvCxnSpPr>
            <a:cxnSpLocks/>
          </p:cNvCxnSpPr>
          <p:nvPr/>
        </p:nvCxnSpPr>
        <p:spPr>
          <a:xfrm>
            <a:off x="5267349" y="334375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811A491-D9B8-46B1-F6FE-EBDD721932E1}"/>
              </a:ext>
            </a:extLst>
          </p:cNvPr>
          <p:cNvCxnSpPr>
            <a:cxnSpLocks/>
          </p:cNvCxnSpPr>
          <p:nvPr/>
        </p:nvCxnSpPr>
        <p:spPr>
          <a:xfrm>
            <a:off x="6868839" y="4421403"/>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00064CC-DC4F-53E4-B690-7E6007049E0E}"/>
              </a:ext>
            </a:extLst>
          </p:cNvPr>
          <p:cNvCxnSpPr>
            <a:cxnSpLocks/>
          </p:cNvCxnSpPr>
          <p:nvPr/>
        </p:nvCxnSpPr>
        <p:spPr>
          <a:xfrm>
            <a:off x="8533978" y="4411831"/>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D2F72E3-6B3A-9897-340C-B136A2A1F31D}"/>
              </a:ext>
            </a:extLst>
          </p:cNvPr>
          <p:cNvSpPr/>
          <p:nvPr/>
        </p:nvSpPr>
        <p:spPr>
          <a:xfrm>
            <a:off x="1626785" y="405179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4" name="Straight Connector 13">
            <a:extLst>
              <a:ext uri="{FF2B5EF4-FFF2-40B4-BE49-F238E27FC236}">
                <a16:creationId xmlns:a16="http://schemas.microsoft.com/office/drawing/2014/main" id="{C9C2E29C-0B1D-F761-1DD1-6105F5A2A650}"/>
              </a:ext>
            </a:extLst>
          </p:cNvPr>
          <p:cNvCxnSpPr>
            <a:stCxn id="13" idx="1"/>
            <a:endCxn id="13" idx="3"/>
          </p:cNvCxnSpPr>
          <p:nvPr/>
        </p:nvCxnSpPr>
        <p:spPr>
          <a:xfrm>
            <a:off x="1626785" y="441183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7233811B-43C0-FD0D-8F18-14662206C07D}"/>
              </a:ext>
            </a:extLst>
          </p:cNvPr>
          <p:cNvSpPr/>
          <p:nvPr/>
        </p:nvSpPr>
        <p:spPr>
          <a:xfrm>
            <a:off x="3433617" y="405179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6" name="Straight Connector 15">
            <a:extLst>
              <a:ext uri="{FF2B5EF4-FFF2-40B4-BE49-F238E27FC236}">
                <a16:creationId xmlns:a16="http://schemas.microsoft.com/office/drawing/2014/main" id="{67841065-7AC1-BCF9-7CB7-845EBAC05F4C}"/>
              </a:ext>
            </a:extLst>
          </p:cNvPr>
          <p:cNvCxnSpPr>
            <a:cxnSpLocks/>
            <a:stCxn id="15" idx="1"/>
            <a:endCxn id="15" idx="3"/>
          </p:cNvCxnSpPr>
          <p:nvPr/>
        </p:nvCxnSpPr>
        <p:spPr>
          <a:xfrm>
            <a:off x="3433617" y="441183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54930F76-D5B9-E4AC-5534-930C53D261AC}"/>
              </a:ext>
            </a:extLst>
          </p:cNvPr>
          <p:cNvSpPr/>
          <p:nvPr/>
        </p:nvSpPr>
        <p:spPr>
          <a:xfrm>
            <a:off x="5275724" y="2983161"/>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8" name="Straight Connector 17">
            <a:extLst>
              <a:ext uri="{FF2B5EF4-FFF2-40B4-BE49-F238E27FC236}">
                <a16:creationId xmlns:a16="http://schemas.microsoft.com/office/drawing/2014/main" id="{8BB8F670-27AB-746D-A7DE-1C0DD41D416F}"/>
              </a:ext>
            </a:extLst>
          </p:cNvPr>
          <p:cNvCxnSpPr>
            <a:stCxn id="17" idx="1"/>
            <a:endCxn id="17" idx="3"/>
          </p:cNvCxnSpPr>
          <p:nvPr/>
        </p:nvCxnSpPr>
        <p:spPr>
          <a:xfrm>
            <a:off x="5275724" y="334320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EA8ADE32-6D57-1F20-63F1-AA48BC65A711}"/>
              </a:ext>
            </a:extLst>
          </p:cNvPr>
          <p:cNvSpPr/>
          <p:nvPr/>
        </p:nvSpPr>
        <p:spPr>
          <a:xfrm>
            <a:off x="6865589" y="4051791"/>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0" name="Straight Connector 19">
            <a:extLst>
              <a:ext uri="{FF2B5EF4-FFF2-40B4-BE49-F238E27FC236}">
                <a16:creationId xmlns:a16="http://schemas.microsoft.com/office/drawing/2014/main" id="{5A2BCFD4-F5BC-C7C9-ADD9-2C157936B867}"/>
              </a:ext>
            </a:extLst>
          </p:cNvPr>
          <p:cNvCxnSpPr>
            <a:stCxn id="19" idx="1"/>
            <a:endCxn id="19" idx="3"/>
          </p:cNvCxnSpPr>
          <p:nvPr/>
        </p:nvCxnSpPr>
        <p:spPr>
          <a:xfrm>
            <a:off x="6865589" y="441183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7D91D3AA-CF0E-FF98-0AA6-B4B84F2E6E80}"/>
              </a:ext>
            </a:extLst>
          </p:cNvPr>
          <p:cNvSpPr/>
          <p:nvPr/>
        </p:nvSpPr>
        <p:spPr>
          <a:xfrm>
            <a:off x="8526040" y="4051791"/>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2" name="Straight Connector 21">
            <a:extLst>
              <a:ext uri="{FF2B5EF4-FFF2-40B4-BE49-F238E27FC236}">
                <a16:creationId xmlns:a16="http://schemas.microsoft.com/office/drawing/2014/main" id="{AF6F3F3D-009A-3E38-4152-5502430F1472}"/>
              </a:ext>
            </a:extLst>
          </p:cNvPr>
          <p:cNvCxnSpPr>
            <a:stCxn id="21" idx="1"/>
            <a:endCxn id="21" idx="3"/>
          </p:cNvCxnSpPr>
          <p:nvPr/>
        </p:nvCxnSpPr>
        <p:spPr>
          <a:xfrm>
            <a:off x="8526040" y="441183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4840619-619F-5996-FB33-4681962D32F1}"/>
              </a:ext>
            </a:extLst>
          </p:cNvPr>
          <p:cNvCxnSpPr>
            <a:cxnSpLocks/>
          </p:cNvCxnSpPr>
          <p:nvPr/>
        </p:nvCxnSpPr>
        <p:spPr>
          <a:xfrm>
            <a:off x="3425242" y="334375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FE3BDDB0-4C49-820D-1DB5-23699E9C3823}"/>
              </a:ext>
            </a:extLst>
          </p:cNvPr>
          <p:cNvSpPr/>
          <p:nvPr/>
        </p:nvSpPr>
        <p:spPr>
          <a:xfrm>
            <a:off x="3433617" y="2983161"/>
            <a:ext cx="432048" cy="720080"/>
          </a:xfrm>
          <a:prstGeom prst="rect">
            <a:avLst/>
          </a:prstGeom>
          <a:noFill/>
          <a:ln w="38100">
            <a:solidFill>
              <a:srgbClr val="773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5" name="Straight Connector 24">
            <a:extLst>
              <a:ext uri="{FF2B5EF4-FFF2-40B4-BE49-F238E27FC236}">
                <a16:creationId xmlns:a16="http://schemas.microsoft.com/office/drawing/2014/main" id="{C3950EA6-FB14-3DD2-3999-7935940B9913}"/>
              </a:ext>
            </a:extLst>
          </p:cNvPr>
          <p:cNvCxnSpPr>
            <a:stCxn id="24" idx="1"/>
            <a:endCxn id="24" idx="3"/>
          </p:cNvCxnSpPr>
          <p:nvPr/>
        </p:nvCxnSpPr>
        <p:spPr>
          <a:xfrm>
            <a:off x="3433617" y="334320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2A54B0-598E-D33F-D95C-AA24BA9F766B}"/>
              </a:ext>
            </a:extLst>
          </p:cNvPr>
          <p:cNvCxnSpPr>
            <a:cxnSpLocks/>
          </p:cNvCxnSpPr>
          <p:nvPr/>
        </p:nvCxnSpPr>
        <p:spPr>
          <a:xfrm>
            <a:off x="3425242" y="5480197"/>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3F8D49C-15F4-67E1-8136-4BF7F13F7252}"/>
              </a:ext>
            </a:extLst>
          </p:cNvPr>
          <p:cNvCxnSpPr>
            <a:cxnSpLocks/>
          </p:cNvCxnSpPr>
          <p:nvPr/>
        </p:nvCxnSpPr>
        <p:spPr>
          <a:xfrm>
            <a:off x="3433617" y="547963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C0EC2BA-2A97-39C8-CA8C-F4FB15053FAD}"/>
              </a:ext>
            </a:extLst>
          </p:cNvPr>
          <p:cNvCxnSpPr>
            <a:cxnSpLocks/>
          </p:cNvCxnSpPr>
          <p:nvPr/>
        </p:nvCxnSpPr>
        <p:spPr>
          <a:xfrm>
            <a:off x="2070114" y="4418490"/>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AAC7A44E-C698-245D-1AD8-F887A5AD433A}"/>
              </a:ext>
            </a:extLst>
          </p:cNvPr>
          <p:cNvCxnSpPr>
            <a:cxnSpLocks/>
            <a:endCxn id="24" idx="1"/>
          </p:cNvCxnSpPr>
          <p:nvPr/>
        </p:nvCxnSpPr>
        <p:spPr>
          <a:xfrm flipV="1">
            <a:off x="2073364" y="3343201"/>
            <a:ext cx="1360253" cy="108459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A0FC91FC-2BA9-5811-87A0-963851D71E45}"/>
              </a:ext>
            </a:extLst>
          </p:cNvPr>
          <p:cNvCxnSpPr>
            <a:cxnSpLocks/>
            <a:endCxn id="19" idx="1"/>
          </p:cNvCxnSpPr>
          <p:nvPr/>
        </p:nvCxnSpPr>
        <p:spPr>
          <a:xfrm>
            <a:off x="5716147" y="3352771"/>
            <a:ext cx="1149442" cy="105906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A8A816A-8534-88FF-4867-F888993C6313}"/>
              </a:ext>
            </a:extLst>
          </p:cNvPr>
          <p:cNvSpPr txBox="1"/>
          <p:nvPr/>
        </p:nvSpPr>
        <p:spPr>
          <a:xfrm>
            <a:off x="2332368" y="3543747"/>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A(5)</a:t>
            </a:r>
          </a:p>
        </p:txBody>
      </p:sp>
      <p:sp>
        <p:nvSpPr>
          <p:cNvPr id="32" name="TextBox 31">
            <a:extLst>
              <a:ext uri="{FF2B5EF4-FFF2-40B4-BE49-F238E27FC236}">
                <a16:creationId xmlns:a16="http://schemas.microsoft.com/office/drawing/2014/main" id="{A0F64C9F-920B-8D28-47D3-6A37A891C4CE}"/>
              </a:ext>
            </a:extLst>
          </p:cNvPr>
          <p:cNvSpPr txBox="1"/>
          <p:nvPr/>
        </p:nvSpPr>
        <p:spPr>
          <a:xfrm>
            <a:off x="4299428" y="2983161"/>
            <a:ext cx="734803"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B(10)</a:t>
            </a:r>
          </a:p>
        </p:txBody>
      </p:sp>
      <p:sp>
        <p:nvSpPr>
          <p:cNvPr id="33" name="TextBox 32">
            <a:extLst>
              <a:ext uri="{FF2B5EF4-FFF2-40B4-BE49-F238E27FC236}">
                <a16:creationId xmlns:a16="http://schemas.microsoft.com/office/drawing/2014/main" id="{CFAC1662-248A-2973-9C4D-D7818204719F}"/>
              </a:ext>
            </a:extLst>
          </p:cNvPr>
          <p:cNvSpPr txBox="1"/>
          <p:nvPr/>
        </p:nvSpPr>
        <p:spPr>
          <a:xfrm>
            <a:off x="2332368" y="4971809"/>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D(30)</a:t>
            </a:r>
          </a:p>
        </p:txBody>
      </p:sp>
      <p:cxnSp>
        <p:nvCxnSpPr>
          <p:cNvPr id="34" name="Straight Arrow Connector 33">
            <a:extLst>
              <a:ext uri="{FF2B5EF4-FFF2-40B4-BE49-F238E27FC236}">
                <a16:creationId xmlns:a16="http://schemas.microsoft.com/office/drawing/2014/main" id="{902F1048-FFE7-BB13-1B22-E76301D67422}"/>
              </a:ext>
            </a:extLst>
          </p:cNvPr>
          <p:cNvCxnSpPr>
            <a:cxnSpLocks/>
          </p:cNvCxnSpPr>
          <p:nvPr/>
        </p:nvCxnSpPr>
        <p:spPr>
          <a:xfrm>
            <a:off x="2073364" y="4418777"/>
            <a:ext cx="1360253" cy="1060862"/>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5A2FD90-8858-106A-F26D-D7BBA51F55F0}"/>
              </a:ext>
            </a:extLst>
          </p:cNvPr>
          <p:cNvCxnSpPr>
            <a:cxnSpLocks/>
            <a:endCxn id="19" idx="1"/>
          </p:cNvCxnSpPr>
          <p:nvPr/>
        </p:nvCxnSpPr>
        <p:spPr>
          <a:xfrm flipV="1">
            <a:off x="3886384" y="4411831"/>
            <a:ext cx="2979205" cy="106289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9AB3710-EE0F-0975-BEBC-97671ABC93C7}"/>
              </a:ext>
            </a:extLst>
          </p:cNvPr>
          <p:cNvSpPr txBox="1"/>
          <p:nvPr/>
        </p:nvSpPr>
        <p:spPr>
          <a:xfrm>
            <a:off x="7598195" y="4060465"/>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G(2)</a:t>
            </a:r>
          </a:p>
        </p:txBody>
      </p:sp>
      <p:sp>
        <p:nvSpPr>
          <p:cNvPr id="37" name="TextBox 36">
            <a:extLst>
              <a:ext uri="{FF2B5EF4-FFF2-40B4-BE49-F238E27FC236}">
                <a16:creationId xmlns:a16="http://schemas.microsoft.com/office/drawing/2014/main" id="{7DBEE7F9-9432-F80B-E09B-C7F03B42BF33}"/>
              </a:ext>
            </a:extLst>
          </p:cNvPr>
          <p:cNvSpPr txBox="1"/>
          <p:nvPr/>
        </p:nvSpPr>
        <p:spPr>
          <a:xfrm>
            <a:off x="6148195" y="3513426"/>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F(2)</a:t>
            </a:r>
          </a:p>
        </p:txBody>
      </p:sp>
      <p:cxnSp>
        <p:nvCxnSpPr>
          <p:cNvPr id="38" name="Straight Arrow Connector 37">
            <a:extLst>
              <a:ext uri="{FF2B5EF4-FFF2-40B4-BE49-F238E27FC236}">
                <a16:creationId xmlns:a16="http://schemas.microsoft.com/office/drawing/2014/main" id="{8CC5F961-80F9-78BA-68AE-EDE2D7F7CF2E}"/>
              </a:ext>
            </a:extLst>
          </p:cNvPr>
          <p:cNvCxnSpPr>
            <a:cxnSpLocks/>
          </p:cNvCxnSpPr>
          <p:nvPr/>
        </p:nvCxnSpPr>
        <p:spPr>
          <a:xfrm>
            <a:off x="3844946" y="334320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A221F21-2AA8-990E-6191-BBD517B7C578}"/>
              </a:ext>
            </a:extLst>
          </p:cNvPr>
          <p:cNvCxnSpPr>
            <a:cxnSpLocks/>
          </p:cNvCxnSpPr>
          <p:nvPr/>
        </p:nvCxnSpPr>
        <p:spPr>
          <a:xfrm>
            <a:off x="7109418" y="4411831"/>
            <a:ext cx="1427334" cy="0"/>
          </a:xfrm>
          <a:prstGeom prst="straightConnector1">
            <a:avLst/>
          </a:prstGeom>
          <a:ln w="25400">
            <a:solidFill>
              <a:srgbClr val="773580"/>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570E9A81-9CEB-DAF9-F9DC-8743E794A18D}"/>
              </a:ext>
            </a:extLst>
          </p:cNvPr>
          <p:cNvSpPr txBox="1"/>
          <p:nvPr/>
        </p:nvSpPr>
        <p:spPr>
          <a:xfrm>
            <a:off x="2609295" y="4083657"/>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C(7)</a:t>
            </a:r>
          </a:p>
        </p:txBody>
      </p:sp>
      <p:sp>
        <p:nvSpPr>
          <p:cNvPr id="41" name="TextBox 40">
            <a:extLst>
              <a:ext uri="{FF2B5EF4-FFF2-40B4-BE49-F238E27FC236}">
                <a16:creationId xmlns:a16="http://schemas.microsoft.com/office/drawing/2014/main" id="{3533AEDD-48AB-D01A-E86F-B6C1806AFC3B}"/>
              </a:ext>
            </a:extLst>
          </p:cNvPr>
          <p:cNvSpPr txBox="1"/>
          <p:nvPr/>
        </p:nvSpPr>
        <p:spPr>
          <a:xfrm>
            <a:off x="5137710" y="4992888"/>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E(3)</a:t>
            </a:r>
          </a:p>
        </p:txBody>
      </p:sp>
      <p:cxnSp>
        <p:nvCxnSpPr>
          <p:cNvPr id="42" name="Straight Arrow Connector 41">
            <a:extLst>
              <a:ext uri="{FF2B5EF4-FFF2-40B4-BE49-F238E27FC236}">
                <a16:creationId xmlns:a16="http://schemas.microsoft.com/office/drawing/2014/main" id="{38C15169-D1C1-68B4-F596-FF816CEDD9B6}"/>
              </a:ext>
            </a:extLst>
          </p:cNvPr>
          <p:cNvCxnSpPr>
            <a:cxnSpLocks/>
          </p:cNvCxnSpPr>
          <p:nvPr/>
        </p:nvCxnSpPr>
        <p:spPr>
          <a:xfrm>
            <a:off x="3649641" y="4771871"/>
            <a:ext cx="11786" cy="339523"/>
          </a:xfrm>
          <a:prstGeom prst="straightConnector1">
            <a:avLst/>
          </a:prstGeom>
          <a:ln w="25400">
            <a:solidFill>
              <a:srgbClr val="93328E"/>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733876CF-77B5-3FC6-3EE3-1565D9C44552}"/>
              </a:ext>
            </a:extLst>
          </p:cNvPr>
          <p:cNvSpPr txBox="1"/>
          <p:nvPr/>
        </p:nvSpPr>
        <p:spPr>
          <a:xfrm>
            <a:off x="1638066" y="4026473"/>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44" name="TextBox 43">
            <a:extLst>
              <a:ext uri="{FF2B5EF4-FFF2-40B4-BE49-F238E27FC236}">
                <a16:creationId xmlns:a16="http://schemas.microsoft.com/office/drawing/2014/main" id="{3A2F7DF3-C599-D440-3B2A-863B8A909363}"/>
              </a:ext>
            </a:extLst>
          </p:cNvPr>
          <p:cNvSpPr txBox="1"/>
          <p:nvPr/>
        </p:nvSpPr>
        <p:spPr>
          <a:xfrm>
            <a:off x="3448148" y="2996154"/>
            <a:ext cx="438236"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5</a:t>
            </a:r>
          </a:p>
        </p:txBody>
      </p:sp>
      <p:sp>
        <p:nvSpPr>
          <p:cNvPr id="45" name="TextBox 44">
            <a:extLst>
              <a:ext uri="{FF2B5EF4-FFF2-40B4-BE49-F238E27FC236}">
                <a16:creationId xmlns:a16="http://schemas.microsoft.com/office/drawing/2014/main" id="{F77CE987-3F85-9FF6-13D8-8D7035BD0108}"/>
              </a:ext>
            </a:extLst>
          </p:cNvPr>
          <p:cNvSpPr txBox="1"/>
          <p:nvPr/>
        </p:nvSpPr>
        <p:spPr>
          <a:xfrm>
            <a:off x="5260795" y="2971949"/>
            <a:ext cx="473763" cy="369332"/>
          </a:xfrm>
          <a:prstGeom prst="rect">
            <a:avLst/>
          </a:prstGeom>
          <a:noFill/>
          <a:ln>
            <a:solidFill>
              <a:srgbClr val="773580"/>
            </a:solidFill>
          </a:ln>
        </p:spPr>
        <p:txBody>
          <a:bodyPr wrap="square" rtlCol="0">
            <a:spAutoFit/>
          </a:bodyPr>
          <a:lstStyle/>
          <a:p>
            <a:pPr algn="ctr"/>
            <a:r>
              <a:rPr lang="en-GB" dirty="0">
                <a:solidFill>
                  <a:srgbClr val="505759"/>
                </a:solidFill>
                <a:latin typeface="Roboto" panose="02000000000000000000" pitchFamily="2" charset="0"/>
              </a:rPr>
              <a:t>15</a:t>
            </a:r>
          </a:p>
        </p:txBody>
      </p:sp>
      <p:sp>
        <p:nvSpPr>
          <p:cNvPr id="46" name="TextBox 45">
            <a:extLst>
              <a:ext uri="{FF2B5EF4-FFF2-40B4-BE49-F238E27FC236}">
                <a16:creationId xmlns:a16="http://schemas.microsoft.com/office/drawing/2014/main" id="{8EA7768A-5478-2EB7-AEB8-64806BF1B5B0}"/>
              </a:ext>
            </a:extLst>
          </p:cNvPr>
          <p:cNvSpPr txBox="1"/>
          <p:nvPr/>
        </p:nvSpPr>
        <p:spPr>
          <a:xfrm>
            <a:off x="8481424" y="4049158"/>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47" name="TextBox 46">
            <a:extLst>
              <a:ext uri="{FF2B5EF4-FFF2-40B4-BE49-F238E27FC236}">
                <a16:creationId xmlns:a16="http://schemas.microsoft.com/office/drawing/2014/main" id="{88306D63-A13D-8AE3-6503-236F06894349}"/>
              </a:ext>
            </a:extLst>
          </p:cNvPr>
          <p:cNvSpPr txBox="1"/>
          <p:nvPr/>
        </p:nvSpPr>
        <p:spPr>
          <a:xfrm>
            <a:off x="6844894" y="4042500"/>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48" name="TextBox 47">
            <a:extLst>
              <a:ext uri="{FF2B5EF4-FFF2-40B4-BE49-F238E27FC236}">
                <a16:creationId xmlns:a16="http://schemas.microsoft.com/office/drawing/2014/main" id="{6C18B839-F4DA-510C-F6E9-72D56877F320}"/>
              </a:ext>
            </a:extLst>
          </p:cNvPr>
          <p:cNvSpPr txBox="1"/>
          <p:nvPr/>
        </p:nvSpPr>
        <p:spPr>
          <a:xfrm>
            <a:off x="3395344" y="4049158"/>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7</a:t>
            </a:r>
          </a:p>
        </p:txBody>
      </p:sp>
      <p:sp>
        <p:nvSpPr>
          <p:cNvPr id="49" name="TextBox 48">
            <a:extLst>
              <a:ext uri="{FF2B5EF4-FFF2-40B4-BE49-F238E27FC236}">
                <a16:creationId xmlns:a16="http://schemas.microsoft.com/office/drawing/2014/main" id="{84569695-9AE5-A08F-CA3B-E6E3C5C7865C}"/>
              </a:ext>
            </a:extLst>
          </p:cNvPr>
          <p:cNvSpPr txBox="1"/>
          <p:nvPr/>
        </p:nvSpPr>
        <p:spPr>
          <a:xfrm>
            <a:off x="3402261" y="5117788"/>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50" name="TextBox 49">
            <a:extLst>
              <a:ext uri="{FF2B5EF4-FFF2-40B4-BE49-F238E27FC236}">
                <a16:creationId xmlns:a16="http://schemas.microsoft.com/office/drawing/2014/main" id="{4F127AB8-4195-D0E8-3A23-AE0167FFEF69}"/>
              </a:ext>
            </a:extLst>
          </p:cNvPr>
          <p:cNvSpPr txBox="1"/>
          <p:nvPr/>
        </p:nvSpPr>
        <p:spPr>
          <a:xfrm>
            <a:off x="8492263" y="4418490"/>
            <a:ext cx="473763" cy="369332"/>
          </a:xfrm>
          <a:prstGeom prst="rect">
            <a:avLst/>
          </a:prstGeom>
          <a:noFill/>
          <a:ln>
            <a:solidFill>
              <a:srgbClr val="773580"/>
            </a:solidFill>
          </a:ln>
        </p:spPr>
        <p:txBody>
          <a:bodyPr wrap="square" rtlCol="0">
            <a:spAutoFit/>
          </a:bodyPr>
          <a:lstStyle/>
          <a:p>
            <a:pPr algn="ctr"/>
            <a:r>
              <a:rPr lang="en-GB" dirty="0">
                <a:solidFill>
                  <a:srgbClr val="505759"/>
                </a:solidFill>
                <a:latin typeface="Roboto" panose="02000000000000000000" pitchFamily="2" charset="0"/>
              </a:rPr>
              <a:t>35</a:t>
            </a:r>
          </a:p>
        </p:txBody>
      </p:sp>
      <p:sp>
        <p:nvSpPr>
          <p:cNvPr id="51" name="TextBox 50">
            <a:extLst>
              <a:ext uri="{FF2B5EF4-FFF2-40B4-BE49-F238E27FC236}">
                <a16:creationId xmlns:a16="http://schemas.microsoft.com/office/drawing/2014/main" id="{CAA3DF44-D2D2-AA67-1879-8DE54436A3A6}"/>
              </a:ext>
            </a:extLst>
          </p:cNvPr>
          <p:cNvSpPr txBox="1"/>
          <p:nvPr/>
        </p:nvSpPr>
        <p:spPr>
          <a:xfrm>
            <a:off x="1622167" y="4433565"/>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52" name="TextBox 51">
            <a:extLst>
              <a:ext uri="{FF2B5EF4-FFF2-40B4-BE49-F238E27FC236}">
                <a16:creationId xmlns:a16="http://schemas.microsoft.com/office/drawing/2014/main" id="{05CBDA4F-BDF5-449F-B0D0-ED8B6CB73418}"/>
              </a:ext>
            </a:extLst>
          </p:cNvPr>
          <p:cNvSpPr txBox="1"/>
          <p:nvPr/>
        </p:nvSpPr>
        <p:spPr>
          <a:xfrm>
            <a:off x="6838840" y="4414439"/>
            <a:ext cx="473763" cy="369332"/>
          </a:xfrm>
          <a:prstGeom prst="rect">
            <a:avLst/>
          </a:prstGeom>
          <a:noFill/>
          <a:ln>
            <a:solidFill>
              <a:srgbClr val="773580"/>
            </a:solidFill>
          </a:ln>
        </p:spPr>
        <p:txBody>
          <a:bodyPr wrap="square" rtlCol="0">
            <a:spAutoFit/>
          </a:bodyPr>
          <a:lstStyle/>
          <a:p>
            <a:pPr algn="ctr"/>
            <a:r>
              <a:rPr lang="en-GB" dirty="0">
                <a:solidFill>
                  <a:srgbClr val="505759"/>
                </a:solidFill>
                <a:latin typeface="Roboto" panose="02000000000000000000" pitchFamily="2" charset="0"/>
              </a:rPr>
              <a:t>33</a:t>
            </a:r>
          </a:p>
        </p:txBody>
      </p:sp>
      <p:sp>
        <p:nvSpPr>
          <p:cNvPr id="53" name="TextBox 52">
            <a:extLst>
              <a:ext uri="{FF2B5EF4-FFF2-40B4-BE49-F238E27FC236}">
                <a16:creationId xmlns:a16="http://schemas.microsoft.com/office/drawing/2014/main" id="{A6BAC604-9879-EE62-0928-9CD6FC21EC50}"/>
              </a:ext>
            </a:extLst>
          </p:cNvPr>
          <p:cNvSpPr txBox="1"/>
          <p:nvPr/>
        </p:nvSpPr>
        <p:spPr>
          <a:xfrm>
            <a:off x="5924293" y="3008606"/>
            <a:ext cx="1198469"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33 - 2 = 31</a:t>
            </a:r>
          </a:p>
        </p:txBody>
      </p:sp>
      <p:sp>
        <p:nvSpPr>
          <p:cNvPr id="54" name="TextBox 53">
            <a:extLst>
              <a:ext uri="{FF2B5EF4-FFF2-40B4-BE49-F238E27FC236}">
                <a16:creationId xmlns:a16="http://schemas.microsoft.com/office/drawing/2014/main" id="{3AF15BB4-46B6-82AF-9C0C-92D0CC48DAEB}"/>
              </a:ext>
            </a:extLst>
          </p:cNvPr>
          <p:cNvSpPr txBox="1"/>
          <p:nvPr/>
        </p:nvSpPr>
        <p:spPr>
          <a:xfrm>
            <a:off x="5267349" y="3343692"/>
            <a:ext cx="473763" cy="369332"/>
          </a:xfrm>
          <a:prstGeom prst="rect">
            <a:avLst/>
          </a:prstGeom>
          <a:noFill/>
          <a:ln>
            <a:solidFill>
              <a:srgbClr val="773580"/>
            </a:solidFill>
          </a:ln>
        </p:spPr>
        <p:txBody>
          <a:bodyPr wrap="square" rtlCol="0">
            <a:spAutoFit/>
          </a:bodyPr>
          <a:lstStyle/>
          <a:p>
            <a:pPr algn="ctr"/>
            <a:r>
              <a:rPr lang="en-GB" dirty="0">
                <a:solidFill>
                  <a:srgbClr val="505759"/>
                </a:solidFill>
                <a:latin typeface="Roboto" panose="02000000000000000000" pitchFamily="2" charset="0"/>
              </a:rPr>
              <a:t>31</a:t>
            </a:r>
          </a:p>
        </p:txBody>
      </p:sp>
      <p:sp>
        <p:nvSpPr>
          <p:cNvPr id="55" name="TextBox 54">
            <a:extLst>
              <a:ext uri="{FF2B5EF4-FFF2-40B4-BE49-F238E27FC236}">
                <a16:creationId xmlns:a16="http://schemas.microsoft.com/office/drawing/2014/main" id="{45F6B7CB-2084-72F3-BBFA-FCA815CE738B}"/>
              </a:ext>
            </a:extLst>
          </p:cNvPr>
          <p:cNvSpPr txBox="1"/>
          <p:nvPr/>
        </p:nvSpPr>
        <p:spPr>
          <a:xfrm>
            <a:off x="720476" y="5043405"/>
            <a:ext cx="1728192" cy="830997"/>
          </a:xfrm>
          <a:prstGeom prst="rect">
            <a:avLst/>
          </a:prstGeom>
          <a:noFill/>
        </p:spPr>
        <p:txBody>
          <a:bodyPr wrap="square" rtlCol="0">
            <a:spAutoFit/>
          </a:bodyPr>
          <a:lstStyle/>
          <a:p>
            <a:r>
              <a:rPr lang="en-GB" sz="1600" dirty="0">
                <a:latin typeface="Roboto" panose="02000000000000000000" pitchFamily="2" charset="0"/>
              </a:rPr>
              <a:t>The LFT of the start node is </a:t>
            </a:r>
            <a:r>
              <a:rPr lang="en-GB" sz="1600" dirty="0">
                <a:solidFill>
                  <a:srgbClr val="773580"/>
                </a:solidFill>
                <a:latin typeface="Roboto" panose="02000000000000000000" pitchFamily="2" charset="0"/>
              </a:rPr>
              <a:t>always</a:t>
            </a:r>
            <a:r>
              <a:rPr lang="en-GB" sz="1600" dirty="0">
                <a:solidFill>
                  <a:srgbClr val="505759"/>
                </a:solidFill>
                <a:latin typeface="Roboto" panose="02000000000000000000" pitchFamily="2" charset="0"/>
              </a:rPr>
              <a:t> </a:t>
            </a:r>
            <a:r>
              <a:rPr lang="en-GB" sz="1600" dirty="0">
                <a:latin typeface="Roboto" panose="02000000000000000000" pitchFamily="2" charset="0"/>
              </a:rPr>
              <a:t>0</a:t>
            </a:r>
          </a:p>
        </p:txBody>
      </p:sp>
    </p:spTree>
    <p:extLst>
      <p:ext uri="{BB962C8B-B14F-4D97-AF65-F5344CB8AC3E}">
        <p14:creationId xmlns:p14="http://schemas.microsoft.com/office/powerpoint/2010/main" val="1301232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Latest Finish Time (LFT)</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sz="2000" dirty="0">
                <a:latin typeface="Roboto" panose="02000000000000000000" pitchFamily="2" charset="0"/>
              </a:rPr>
              <a:t>Remember to choose the smallest number if you have more than one possible LFT.</a:t>
            </a:r>
          </a:p>
          <a:p>
            <a:pPr marL="0" indent="0">
              <a:buNone/>
            </a:pPr>
            <a:endParaRPr lang="en-US" dirty="0"/>
          </a:p>
        </p:txBody>
      </p:sp>
      <p:sp>
        <p:nvSpPr>
          <p:cNvPr id="4" name="TextBox 3">
            <a:extLst>
              <a:ext uri="{FF2B5EF4-FFF2-40B4-BE49-F238E27FC236}">
                <a16:creationId xmlns:a16="http://schemas.microsoft.com/office/drawing/2014/main" id="{E87DBF80-C5F9-C1F5-B563-41316BD91D44}"/>
              </a:ext>
            </a:extLst>
          </p:cNvPr>
          <p:cNvSpPr txBox="1"/>
          <p:nvPr/>
        </p:nvSpPr>
        <p:spPr>
          <a:xfrm>
            <a:off x="7608919" y="2878260"/>
            <a:ext cx="3233556" cy="1323439"/>
          </a:xfrm>
          <a:prstGeom prst="rect">
            <a:avLst/>
          </a:prstGeom>
          <a:noFill/>
        </p:spPr>
        <p:txBody>
          <a:bodyPr wrap="square" rtlCol="0">
            <a:spAutoFit/>
          </a:bodyPr>
          <a:lstStyle/>
          <a:p>
            <a:r>
              <a:rPr lang="en-GB" sz="1600" dirty="0">
                <a:solidFill>
                  <a:srgbClr val="505759"/>
                </a:solidFill>
                <a:latin typeface="Roboto" panose="02000000000000000000" pitchFamily="2" charset="0"/>
              </a:rPr>
              <a:t>The LFT of the end node is </a:t>
            </a:r>
            <a:r>
              <a:rPr lang="en-GB" sz="1600" dirty="0">
                <a:solidFill>
                  <a:srgbClr val="93328E"/>
                </a:solidFill>
                <a:latin typeface="Roboto" panose="02000000000000000000" pitchFamily="2" charset="0"/>
              </a:rPr>
              <a:t>always</a:t>
            </a:r>
            <a:r>
              <a:rPr lang="en-GB" sz="1600" dirty="0">
                <a:solidFill>
                  <a:srgbClr val="505759"/>
                </a:solidFill>
                <a:latin typeface="Roboto" panose="02000000000000000000" pitchFamily="2" charset="0"/>
              </a:rPr>
              <a:t> equal to its EST. This is the shortest time the project can be completed in.</a:t>
            </a:r>
          </a:p>
          <a:p>
            <a:endParaRPr lang="en-GB" sz="1600" dirty="0">
              <a:solidFill>
                <a:srgbClr val="505759"/>
              </a:solidFill>
              <a:latin typeface="Roboto" panose="02000000000000000000" pitchFamily="2" charset="0"/>
            </a:endParaRPr>
          </a:p>
        </p:txBody>
      </p:sp>
      <p:sp>
        <p:nvSpPr>
          <p:cNvPr id="5" name="TextBox 4">
            <a:extLst>
              <a:ext uri="{FF2B5EF4-FFF2-40B4-BE49-F238E27FC236}">
                <a16:creationId xmlns:a16="http://schemas.microsoft.com/office/drawing/2014/main" id="{71CDF81E-6A98-7F25-5922-320EE70F9219}"/>
              </a:ext>
            </a:extLst>
          </p:cNvPr>
          <p:cNvSpPr txBox="1"/>
          <p:nvPr/>
        </p:nvSpPr>
        <p:spPr>
          <a:xfrm>
            <a:off x="838200" y="5226947"/>
            <a:ext cx="1728192" cy="830997"/>
          </a:xfrm>
          <a:prstGeom prst="rect">
            <a:avLst/>
          </a:prstGeom>
          <a:noFill/>
        </p:spPr>
        <p:txBody>
          <a:bodyPr wrap="square" rtlCol="0">
            <a:spAutoFit/>
          </a:bodyPr>
          <a:lstStyle/>
          <a:p>
            <a:r>
              <a:rPr lang="en-GB" sz="1600" dirty="0">
                <a:solidFill>
                  <a:srgbClr val="505759"/>
                </a:solidFill>
                <a:latin typeface="Roboto" panose="02000000000000000000" pitchFamily="2" charset="0"/>
              </a:rPr>
              <a:t>The LFT of the start node is </a:t>
            </a:r>
            <a:r>
              <a:rPr lang="en-GB" sz="1600" dirty="0">
                <a:solidFill>
                  <a:srgbClr val="93328E"/>
                </a:solidFill>
                <a:latin typeface="Roboto" panose="02000000000000000000" pitchFamily="2" charset="0"/>
              </a:rPr>
              <a:t>always</a:t>
            </a:r>
            <a:r>
              <a:rPr lang="en-GB" sz="1600" dirty="0">
                <a:solidFill>
                  <a:srgbClr val="505759"/>
                </a:solidFill>
                <a:latin typeface="Roboto" panose="02000000000000000000" pitchFamily="2" charset="0"/>
              </a:rPr>
              <a:t> 0</a:t>
            </a:r>
          </a:p>
        </p:txBody>
      </p:sp>
      <p:sp>
        <p:nvSpPr>
          <p:cNvPr id="6" name="TextBox 5">
            <a:extLst>
              <a:ext uri="{FF2B5EF4-FFF2-40B4-BE49-F238E27FC236}">
                <a16:creationId xmlns:a16="http://schemas.microsoft.com/office/drawing/2014/main" id="{640F3974-ACAD-4AAA-1E2C-0603F5F903A2}"/>
              </a:ext>
            </a:extLst>
          </p:cNvPr>
          <p:cNvSpPr txBox="1"/>
          <p:nvPr/>
        </p:nvSpPr>
        <p:spPr>
          <a:xfrm>
            <a:off x="7591787" y="5135880"/>
            <a:ext cx="1198469"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35 - 2 = 33</a:t>
            </a:r>
          </a:p>
        </p:txBody>
      </p:sp>
      <p:cxnSp>
        <p:nvCxnSpPr>
          <p:cNvPr id="7" name="Straight Connector 6">
            <a:extLst>
              <a:ext uri="{FF2B5EF4-FFF2-40B4-BE49-F238E27FC236}">
                <a16:creationId xmlns:a16="http://schemas.microsoft.com/office/drawing/2014/main" id="{ED6FCA94-2C40-52BD-850F-CC2103389201}"/>
              </a:ext>
            </a:extLst>
          </p:cNvPr>
          <p:cNvCxnSpPr>
            <a:cxnSpLocks/>
          </p:cNvCxnSpPr>
          <p:nvPr/>
        </p:nvCxnSpPr>
        <p:spPr>
          <a:xfrm>
            <a:off x="1853215" y="4630235"/>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571D3E0-4630-112C-F261-82E2D2BAB372}"/>
              </a:ext>
            </a:extLst>
          </p:cNvPr>
          <p:cNvCxnSpPr>
            <a:cxnSpLocks/>
          </p:cNvCxnSpPr>
          <p:nvPr/>
        </p:nvCxnSpPr>
        <p:spPr>
          <a:xfrm>
            <a:off x="3665622" y="3562591"/>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A088B0B-FD8C-BF8E-6314-6E8FF6A17C26}"/>
              </a:ext>
            </a:extLst>
          </p:cNvPr>
          <p:cNvCxnSpPr>
            <a:cxnSpLocks/>
          </p:cNvCxnSpPr>
          <p:nvPr/>
        </p:nvCxnSpPr>
        <p:spPr>
          <a:xfrm>
            <a:off x="3645516" y="4631222"/>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F803E18-58EA-B0CF-C83C-E2DEDBEAA862}"/>
              </a:ext>
            </a:extLst>
          </p:cNvPr>
          <p:cNvCxnSpPr>
            <a:cxnSpLocks/>
          </p:cNvCxnSpPr>
          <p:nvPr/>
        </p:nvCxnSpPr>
        <p:spPr>
          <a:xfrm>
            <a:off x="3644903" y="570765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D62B586-7910-93B4-6916-74F6BD9287BE}"/>
              </a:ext>
            </a:extLst>
          </p:cNvPr>
          <p:cNvCxnSpPr>
            <a:cxnSpLocks/>
          </p:cNvCxnSpPr>
          <p:nvPr/>
        </p:nvCxnSpPr>
        <p:spPr>
          <a:xfrm>
            <a:off x="5499354" y="3562024"/>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AA9426-8EDF-794F-977C-1A06DE93D269}"/>
              </a:ext>
            </a:extLst>
          </p:cNvPr>
          <p:cNvCxnSpPr>
            <a:cxnSpLocks/>
          </p:cNvCxnSpPr>
          <p:nvPr/>
        </p:nvCxnSpPr>
        <p:spPr>
          <a:xfrm>
            <a:off x="7100844" y="4639668"/>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AE2EBD8-1F12-0825-E90A-DC1FE08780C9}"/>
              </a:ext>
            </a:extLst>
          </p:cNvPr>
          <p:cNvCxnSpPr>
            <a:cxnSpLocks/>
          </p:cNvCxnSpPr>
          <p:nvPr/>
        </p:nvCxnSpPr>
        <p:spPr>
          <a:xfrm>
            <a:off x="8765983" y="4630096"/>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B67999C7-BC16-FAFA-7C8A-05BCF82AD9DC}"/>
              </a:ext>
            </a:extLst>
          </p:cNvPr>
          <p:cNvSpPr/>
          <p:nvPr/>
        </p:nvSpPr>
        <p:spPr>
          <a:xfrm>
            <a:off x="1858790" y="427005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5" name="Straight Connector 14">
            <a:extLst>
              <a:ext uri="{FF2B5EF4-FFF2-40B4-BE49-F238E27FC236}">
                <a16:creationId xmlns:a16="http://schemas.microsoft.com/office/drawing/2014/main" id="{F6364904-560E-9144-8E9B-8B06CE21D59E}"/>
              </a:ext>
            </a:extLst>
          </p:cNvPr>
          <p:cNvCxnSpPr>
            <a:stCxn id="14" idx="1"/>
            <a:endCxn id="14" idx="3"/>
          </p:cNvCxnSpPr>
          <p:nvPr/>
        </p:nvCxnSpPr>
        <p:spPr>
          <a:xfrm>
            <a:off x="1858790" y="463009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D7AD693F-16E6-8EC8-01EE-AA9E6872085E}"/>
              </a:ext>
            </a:extLst>
          </p:cNvPr>
          <p:cNvSpPr/>
          <p:nvPr/>
        </p:nvSpPr>
        <p:spPr>
          <a:xfrm>
            <a:off x="3665622" y="427005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7" name="Straight Connector 16">
            <a:extLst>
              <a:ext uri="{FF2B5EF4-FFF2-40B4-BE49-F238E27FC236}">
                <a16:creationId xmlns:a16="http://schemas.microsoft.com/office/drawing/2014/main" id="{8087B9DE-3A2B-02BE-EFFB-D38FFFA5765D}"/>
              </a:ext>
            </a:extLst>
          </p:cNvPr>
          <p:cNvCxnSpPr>
            <a:cxnSpLocks/>
            <a:stCxn id="16" idx="1"/>
            <a:endCxn id="16" idx="3"/>
          </p:cNvCxnSpPr>
          <p:nvPr/>
        </p:nvCxnSpPr>
        <p:spPr>
          <a:xfrm>
            <a:off x="3665622" y="463009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471F6BBC-F256-05AB-806B-128DFF0BB759}"/>
              </a:ext>
            </a:extLst>
          </p:cNvPr>
          <p:cNvSpPr/>
          <p:nvPr/>
        </p:nvSpPr>
        <p:spPr>
          <a:xfrm>
            <a:off x="5507729" y="320142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9" name="Straight Connector 18">
            <a:extLst>
              <a:ext uri="{FF2B5EF4-FFF2-40B4-BE49-F238E27FC236}">
                <a16:creationId xmlns:a16="http://schemas.microsoft.com/office/drawing/2014/main" id="{BCBC3108-6481-0577-C75D-A91E5885F240}"/>
              </a:ext>
            </a:extLst>
          </p:cNvPr>
          <p:cNvCxnSpPr>
            <a:stCxn id="18" idx="1"/>
            <a:endCxn id="18" idx="3"/>
          </p:cNvCxnSpPr>
          <p:nvPr/>
        </p:nvCxnSpPr>
        <p:spPr>
          <a:xfrm>
            <a:off x="5507729" y="356146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99D1AABF-65EF-41CB-D179-BFF0D1AF6728}"/>
              </a:ext>
            </a:extLst>
          </p:cNvPr>
          <p:cNvSpPr/>
          <p:nvPr/>
        </p:nvSpPr>
        <p:spPr>
          <a:xfrm>
            <a:off x="7097594" y="427005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1" name="Straight Connector 20">
            <a:extLst>
              <a:ext uri="{FF2B5EF4-FFF2-40B4-BE49-F238E27FC236}">
                <a16:creationId xmlns:a16="http://schemas.microsoft.com/office/drawing/2014/main" id="{9E550161-94B4-3B0C-2D17-3708215E2C02}"/>
              </a:ext>
            </a:extLst>
          </p:cNvPr>
          <p:cNvCxnSpPr>
            <a:stCxn id="20" idx="1"/>
            <a:endCxn id="20" idx="3"/>
          </p:cNvCxnSpPr>
          <p:nvPr/>
        </p:nvCxnSpPr>
        <p:spPr>
          <a:xfrm>
            <a:off x="7097594" y="463009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E457FBB7-E562-2D09-571A-B1804E6922C0}"/>
              </a:ext>
            </a:extLst>
          </p:cNvPr>
          <p:cNvSpPr/>
          <p:nvPr/>
        </p:nvSpPr>
        <p:spPr>
          <a:xfrm>
            <a:off x="8758045" y="427005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3" name="Straight Connector 22">
            <a:extLst>
              <a:ext uri="{FF2B5EF4-FFF2-40B4-BE49-F238E27FC236}">
                <a16:creationId xmlns:a16="http://schemas.microsoft.com/office/drawing/2014/main" id="{ADD6EEC2-46C7-168E-96E2-8E329C5F6D47}"/>
              </a:ext>
            </a:extLst>
          </p:cNvPr>
          <p:cNvCxnSpPr>
            <a:stCxn id="22" idx="1"/>
            <a:endCxn id="22" idx="3"/>
          </p:cNvCxnSpPr>
          <p:nvPr/>
        </p:nvCxnSpPr>
        <p:spPr>
          <a:xfrm>
            <a:off x="8758045" y="463009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B36D412-6F30-A86C-CFE9-6D9FE62CDF1D}"/>
              </a:ext>
            </a:extLst>
          </p:cNvPr>
          <p:cNvCxnSpPr>
            <a:cxnSpLocks/>
          </p:cNvCxnSpPr>
          <p:nvPr/>
        </p:nvCxnSpPr>
        <p:spPr>
          <a:xfrm>
            <a:off x="3657247" y="3562024"/>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1D4729BB-4E75-62BE-9125-CBCFF870F37B}"/>
              </a:ext>
            </a:extLst>
          </p:cNvPr>
          <p:cNvSpPr/>
          <p:nvPr/>
        </p:nvSpPr>
        <p:spPr>
          <a:xfrm>
            <a:off x="3665622" y="320142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6" name="Straight Connector 25">
            <a:extLst>
              <a:ext uri="{FF2B5EF4-FFF2-40B4-BE49-F238E27FC236}">
                <a16:creationId xmlns:a16="http://schemas.microsoft.com/office/drawing/2014/main" id="{608904BF-ADBC-E392-C75F-4C7F6BC888BC}"/>
              </a:ext>
            </a:extLst>
          </p:cNvPr>
          <p:cNvCxnSpPr>
            <a:stCxn id="25" idx="1"/>
            <a:endCxn id="25" idx="3"/>
          </p:cNvCxnSpPr>
          <p:nvPr/>
        </p:nvCxnSpPr>
        <p:spPr>
          <a:xfrm>
            <a:off x="3665622" y="356146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3794E69C-5D3B-9B35-C1A1-3A89C768EE72}"/>
              </a:ext>
            </a:extLst>
          </p:cNvPr>
          <p:cNvCxnSpPr>
            <a:cxnSpLocks/>
          </p:cNvCxnSpPr>
          <p:nvPr/>
        </p:nvCxnSpPr>
        <p:spPr>
          <a:xfrm>
            <a:off x="3657247" y="5698462"/>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D0959306-5775-5339-6641-DBF3094D530F}"/>
              </a:ext>
            </a:extLst>
          </p:cNvPr>
          <p:cNvSpPr/>
          <p:nvPr/>
        </p:nvSpPr>
        <p:spPr>
          <a:xfrm>
            <a:off x="3665622" y="5337864"/>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9" name="Straight Connector 28">
            <a:extLst>
              <a:ext uri="{FF2B5EF4-FFF2-40B4-BE49-F238E27FC236}">
                <a16:creationId xmlns:a16="http://schemas.microsoft.com/office/drawing/2014/main" id="{FE82730F-C1FA-2626-9C0A-83F6B8CE1983}"/>
              </a:ext>
            </a:extLst>
          </p:cNvPr>
          <p:cNvCxnSpPr>
            <a:cxnSpLocks/>
            <a:stCxn id="28" idx="1"/>
            <a:endCxn id="28" idx="3"/>
          </p:cNvCxnSpPr>
          <p:nvPr/>
        </p:nvCxnSpPr>
        <p:spPr>
          <a:xfrm>
            <a:off x="3665622" y="5697904"/>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D036DC7-EE6E-D71D-4D97-911247CE96C1}"/>
              </a:ext>
            </a:extLst>
          </p:cNvPr>
          <p:cNvCxnSpPr>
            <a:cxnSpLocks/>
          </p:cNvCxnSpPr>
          <p:nvPr/>
        </p:nvCxnSpPr>
        <p:spPr>
          <a:xfrm>
            <a:off x="2302119" y="4636755"/>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A10DB26-2152-B9B4-11D1-40AEB49F750F}"/>
              </a:ext>
            </a:extLst>
          </p:cNvPr>
          <p:cNvCxnSpPr>
            <a:cxnSpLocks/>
            <a:endCxn id="25" idx="1"/>
          </p:cNvCxnSpPr>
          <p:nvPr/>
        </p:nvCxnSpPr>
        <p:spPr>
          <a:xfrm flipV="1">
            <a:off x="2305369" y="3561466"/>
            <a:ext cx="1360253" cy="108459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9B54C88-8BED-62F7-FE27-B51B0B709151}"/>
              </a:ext>
            </a:extLst>
          </p:cNvPr>
          <p:cNvCxnSpPr>
            <a:cxnSpLocks/>
            <a:endCxn id="20" idx="1"/>
          </p:cNvCxnSpPr>
          <p:nvPr/>
        </p:nvCxnSpPr>
        <p:spPr>
          <a:xfrm>
            <a:off x="5948152" y="3571036"/>
            <a:ext cx="1149442" cy="105906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8C43C530-7FE1-3005-CF04-DECE6ED163EC}"/>
              </a:ext>
            </a:extLst>
          </p:cNvPr>
          <p:cNvSpPr txBox="1"/>
          <p:nvPr/>
        </p:nvSpPr>
        <p:spPr>
          <a:xfrm>
            <a:off x="2564373" y="3762012"/>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A(5)</a:t>
            </a:r>
          </a:p>
        </p:txBody>
      </p:sp>
      <p:sp>
        <p:nvSpPr>
          <p:cNvPr id="34" name="TextBox 33">
            <a:extLst>
              <a:ext uri="{FF2B5EF4-FFF2-40B4-BE49-F238E27FC236}">
                <a16:creationId xmlns:a16="http://schemas.microsoft.com/office/drawing/2014/main" id="{BF7C9E41-5A99-9CCF-53D3-1180516C28F1}"/>
              </a:ext>
            </a:extLst>
          </p:cNvPr>
          <p:cNvSpPr txBox="1"/>
          <p:nvPr/>
        </p:nvSpPr>
        <p:spPr>
          <a:xfrm>
            <a:off x="4531433" y="3201426"/>
            <a:ext cx="734803"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B(10)</a:t>
            </a:r>
          </a:p>
        </p:txBody>
      </p:sp>
      <p:sp>
        <p:nvSpPr>
          <p:cNvPr id="35" name="TextBox 34">
            <a:extLst>
              <a:ext uri="{FF2B5EF4-FFF2-40B4-BE49-F238E27FC236}">
                <a16:creationId xmlns:a16="http://schemas.microsoft.com/office/drawing/2014/main" id="{0258971A-63D9-524B-7ECF-CC661E8096FC}"/>
              </a:ext>
            </a:extLst>
          </p:cNvPr>
          <p:cNvSpPr txBox="1"/>
          <p:nvPr/>
        </p:nvSpPr>
        <p:spPr>
          <a:xfrm>
            <a:off x="2564373" y="5190074"/>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D(30)</a:t>
            </a:r>
          </a:p>
        </p:txBody>
      </p:sp>
      <p:cxnSp>
        <p:nvCxnSpPr>
          <p:cNvPr id="36" name="Straight Arrow Connector 35">
            <a:extLst>
              <a:ext uri="{FF2B5EF4-FFF2-40B4-BE49-F238E27FC236}">
                <a16:creationId xmlns:a16="http://schemas.microsoft.com/office/drawing/2014/main" id="{2C921E02-DD0C-BA98-8276-19BCE0E7D60A}"/>
              </a:ext>
            </a:extLst>
          </p:cNvPr>
          <p:cNvCxnSpPr>
            <a:cxnSpLocks/>
            <a:endCxn id="28" idx="1"/>
          </p:cNvCxnSpPr>
          <p:nvPr/>
        </p:nvCxnSpPr>
        <p:spPr>
          <a:xfrm>
            <a:off x="2305369" y="4637042"/>
            <a:ext cx="1360253" cy="106086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B5C0B96-634C-9E7F-109D-5721CA3B8659}"/>
              </a:ext>
            </a:extLst>
          </p:cNvPr>
          <p:cNvCxnSpPr>
            <a:cxnSpLocks/>
            <a:endCxn id="20" idx="1"/>
          </p:cNvCxnSpPr>
          <p:nvPr/>
        </p:nvCxnSpPr>
        <p:spPr>
          <a:xfrm flipV="1">
            <a:off x="4118389" y="4630096"/>
            <a:ext cx="2979205" cy="106289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0A92EC70-8248-064C-64C4-166761BE16D7}"/>
              </a:ext>
            </a:extLst>
          </p:cNvPr>
          <p:cNvSpPr txBox="1"/>
          <p:nvPr/>
        </p:nvSpPr>
        <p:spPr>
          <a:xfrm>
            <a:off x="7830200" y="4278730"/>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G(2)</a:t>
            </a:r>
          </a:p>
        </p:txBody>
      </p:sp>
      <p:sp>
        <p:nvSpPr>
          <p:cNvPr id="39" name="TextBox 38">
            <a:extLst>
              <a:ext uri="{FF2B5EF4-FFF2-40B4-BE49-F238E27FC236}">
                <a16:creationId xmlns:a16="http://schemas.microsoft.com/office/drawing/2014/main" id="{498E6606-077F-0F9A-1471-17D7A7B93109}"/>
              </a:ext>
            </a:extLst>
          </p:cNvPr>
          <p:cNvSpPr txBox="1"/>
          <p:nvPr/>
        </p:nvSpPr>
        <p:spPr>
          <a:xfrm>
            <a:off x="6380200" y="3731691"/>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F(2)</a:t>
            </a:r>
          </a:p>
        </p:txBody>
      </p:sp>
      <p:cxnSp>
        <p:nvCxnSpPr>
          <p:cNvPr id="40" name="Straight Arrow Connector 39">
            <a:extLst>
              <a:ext uri="{FF2B5EF4-FFF2-40B4-BE49-F238E27FC236}">
                <a16:creationId xmlns:a16="http://schemas.microsoft.com/office/drawing/2014/main" id="{9AAAA7DA-23A4-3DCB-4178-A63394553290}"/>
              </a:ext>
            </a:extLst>
          </p:cNvPr>
          <p:cNvCxnSpPr>
            <a:cxnSpLocks/>
          </p:cNvCxnSpPr>
          <p:nvPr/>
        </p:nvCxnSpPr>
        <p:spPr>
          <a:xfrm>
            <a:off x="4076951" y="3561466"/>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42C4DE7-34BB-6F52-6F60-8BCA1D2D0DED}"/>
              </a:ext>
            </a:extLst>
          </p:cNvPr>
          <p:cNvCxnSpPr>
            <a:cxnSpLocks/>
          </p:cNvCxnSpPr>
          <p:nvPr/>
        </p:nvCxnSpPr>
        <p:spPr>
          <a:xfrm>
            <a:off x="7341423" y="4630096"/>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F0E797E9-08E9-6AA5-FE6C-94A641FB8EBB}"/>
              </a:ext>
            </a:extLst>
          </p:cNvPr>
          <p:cNvSpPr txBox="1"/>
          <p:nvPr/>
        </p:nvSpPr>
        <p:spPr>
          <a:xfrm>
            <a:off x="2841300" y="4301922"/>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C(7)</a:t>
            </a:r>
          </a:p>
        </p:txBody>
      </p:sp>
      <p:sp>
        <p:nvSpPr>
          <p:cNvPr id="43" name="TextBox 42">
            <a:extLst>
              <a:ext uri="{FF2B5EF4-FFF2-40B4-BE49-F238E27FC236}">
                <a16:creationId xmlns:a16="http://schemas.microsoft.com/office/drawing/2014/main" id="{FCD10686-6501-7033-C69F-7759231FBA5B}"/>
              </a:ext>
            </a:extLst>
          </p:cNvPr>
          <p:cNvSpPr txBox="1"/>
          <p:nvPr/>
        </p:nvSpPr>
        <p:spPr>
          <a:xfrm>
            <a:off x="5369715" y="5211153"/>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E(3)</a:t>
            </a:r>
          </a:p>
        </p:txBody>
      </p:sp>
      <p:cxnSp>
        <p:nvCxnSpPr>
          <p:cNvPr id="44" name="Straight Arrow Connector 43">
            <a:extLst>
              <a:ext uri="{FF2B5EF4-FFF2-40B4-BE49-F238E27FC236}">
                <a16:creationId xmlns:a16="http://schemas.microsoft.com/office/drawing/2014/main" id="{11A28975-BF0F-645C-2133-C42205525948}"/>
              </a:ext>
            </a:extLst>
          </p:cNvPr>
          <p:cNvCxnSpPr>
            <a:cxnSpLocks/>
          </p:cNvCxnSpPr>
          <p:nvPr/>
        </p:nvCxnSpPr>
        <p:spPr>
          <a:xfrm>
            <a:off x="3881646" y="4990136"/>
            <a:ext cx="11786" cy="339523"/>
          </a:xfrm>
          <a:prstGeom prst="straightConnector1">
            <a:avLst/>
          </a:prstGeom>
          <a:ln w="25400">
            <a:solidFill>
              <a:srgbClr val="93328E"/>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54DF62C9-1A4B-DD47-F588-6FD5B5B65E0F}"/>
              </a:ext>
            </a:extLst>
          </p:cNvPr>
          <p:cNvSpPr txBox="1"/>
          <p:nvPr/>
        </p:nvSpPr>
        <p:spPr>
          <a:xfrm>
            <a:off x="1870071" y="4244738"/>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46" name="TextBox 45">
            <a:extLst>
              <a:ext uri="{FF2B5EF4-FFF2-40B4-BE49-F238E27FC236}">
                <a16:creationId xmlns:a16="http://schemas.microsoft.com/office/drawing/2014/main" id="{A0A7622A-9671-0FD3-BD3A-B6B32689CAC0}"/>
              </a:ext>
            </a:extLst>
          </p:cNvPr>
          <p:cNvSpPr txBox="1"/>
          <p:nvPr/>
        </p:nvSpPr>
        <p:spPr>
          <a:xfrm>
            <a:off x="3680153" y="3214419"/>
            <a:ext cx="438236"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5</a:t>
            </a:r>
          </a:p>
        </p:txBody>
      </p:sp>
      <p:sp>
        <p:nvSpPr>
          <p:cNvPr id="47" name="TextBox 46">
            <a:extLst>
              <a:ext uri="{FF2B5EF4-FFF2-40B4-BE49-F238E27FC236}">
                <a16:creationId xmlns:a16="http://schemas.microsoft.com/office/drawing/2014/main" id="{F264024C-3CB4-70C8-9AF0-0B796CE579AF}"/>
              </a:ext>
            </a:extLst>
          </p:cNvPr>
          <p:cNvSpPr txBox="1"/>
          <p:nvPr/>
        </p:nvSpPr>
        <p:spPr>
          <a:xfrm>
            <a:off x="5492800" y="3190214"/>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15</a:t>
            </a:r>
          </a:p>
        </p:txBody>
      </p:sp>
      <p:sp>
        <p:nvSpPr>
          <p:cNvPr id="48" name="TextBox 47">
            <a:extLst>
              <a:ext uri="{FF2B5EF4-FFF2-40B4-BE49-F238E27FC236}">
                <a16:creationId xmlns:a16="http://schemas.microsoft.com/office/drawing/2014/main" id="{D433499F-2866-965E-B6B4-0209723CFCE0}"/>
              </a:ext>
            </a:extLst>
          </p:cNvPr>
          <p:cNvSpPr txBox="1"/>
          <p:nvPr/>
        </p:nvSpPr>
        <p:spPr>
          <a:xfrm>
            <a:off x="8713429" y="4267423"/>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49" name="TextBox 48">
            <a:extLst>
              <a:ext uri="{FF2B5EF4-FFF2-40B4-BE49-F238E27FC236}">
                <a16:creationId xmlns:a16="http://schemas.microsoft.com/office/drawing/2014/main" id="{9A797CFD-E528-779C-4AFE-96799D9FB5E6}"/>
              </a:ext>
            </a:extLst>
          </p:cNvPr>
          <p:cNvSpPr txBox="1"/>
          <p:nvPr/>
        </p:nvSpPr>
        <p:spPr>
          <a:xfrm>
            <a:off x="7076899" y="4260765"/>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50" name="TextBox 49">
            <a:extLst>
              <a:ext uri="{FF2B5EF4-FFF2-40B4-BE49-F238E27FC236}">
                <a16:creationId xmlns:a16="http://schemas.microsoft.com/office/drawing/2014/main" id="{2DDF6FF6-1A2D-8B11-C636-AEC1A5D9FEC8}"/>
              </a:ext>
            </a:extLst>
          </p:cNvPr>
          <p:cNvSpPr txBox="1"/>
          <p:nvPr/>
        </p:nvSpPr>
        <p:spPr>
          <a:xfrm>
            <a:off x="3627349" y="4267423"/>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7</a:t>
            </a:r>
          </a:p>
        </p:txBody>
      </p:sp>
      <p:sp>
        <p:nvSpPr>
          <p:cNvPr id="51" name="TextBox 50">
            <a:extLst>
              <a:ext uri="{FF2B5EF4-FFF2-40B4-BE49-F238E27FC236}">
                <a16:creationId xmlns:a16="http://schemas.microsoft.com/office/drawing/2014/main" id="{3A8BE5DF-0218-691D-CF3E-BC81A181B6FD}"/>
              </a:ext>
            </a:extLst>
          </p:cNvPr>
          <p:cNvSpPr txBox="1"/>
          <p:nvPr/>
        </p:nvSpPr>
        <p:spPr>
          <a:xfrm>
            <a:off x="3634266" y="5336053"/>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52" name="TextBox 51">
            <a:extLst>
              <a:ext uri="{FF2B5EF4-FFF2-40B4-BE49-F238E27FC236}">
                <a16:creationId xmlns:a16="http://schemas.microsoft.com/office/drawing/2014/main" id="{68A211CE-C245-77B7-56B7-697D0A4D6E83}"/>
              </a:ext>
            </a:extLst>
          </p:cNvPr>
          <p:cNvSpPr txBox="1"/>
          <p:nvPr/>
        </p:nvSpPr>
        <p:spPr>
          <a:xfrm>
            <a:off x="8724268" y="4636755"/>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53" name="TextBox 52">
            <a:extLst>
              <a:ext uri="{FF2B5EF4-FFF2-40B4-BE49-F238E27FC236}">
                <a16:creationId xmlns:a16="http://schemas.microsoft.com/office/drawing/2014/main" id="{59221C3A-554C-4476-C8CD-6F9C491EEDAB}"/>
              </a:ext>
            </a:extLst>
          </p:cNvPr>
          <p:cNvSpPr txBox="1"/>
          <p:nvPr/>
        </p:nvSpPr>
        <p:spPr>
          <a:xfrm>
            <a:off x="1854172" y="4651830"/>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54" name="TextBox 53">
            <a:extLst>
              <a:ext uri="{FF2B5EF4-FFF2-40B4-BE49-F238E27FC236}">
                <a16:creationId xmlns:a16="http://schemas.microsoft.com/office/drawing/2014/main" id="{FD5D3CCD-AE92-C37D-BBFB-FC1895AE0D1F}"/>
              </a:ext>
            </a:extLst>
          </p:cNvPr>
          <p:cNvSpPr txBox="1"/>
          <p:nvPr/>
        </p:nvSpPr>
        <p:spPr>
          <a:xfrm>
            <a:off x="7070845" y="4632704"/>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55" name="TextBox 54">
            <a:extLst>
              <a:ext uri="{FF2B5EF4-FFF2-40B4-BE49-F238E27FC236}">
                <a16:creationId xmlns:a16="http://schemas.microsoft.com/office/drawing/2014/main" id="{8458784C-D8EE-2C4A-1587-4BAA6921741B}"/>
              </a:ext>
            </a:extLst>
          </p:cNvPr>
          <p:cNvSpPr txBox="1"/>
          <p:nvPr/>
        </p:nvSpPr>
        <p:spPr>
          <a:xfrm>
            <a:off x="6156298" y="3226871"/>
            <a:ext cx="1198469"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33 - 2 = 31</a:t>
            </a:r>
          </a:p>
        </p:txBody>
      </p:sp>
      <p:sp>
        <p:nvSpPr>
          <p:cNvPr id="56" name="TextBox 55">
            <a:extLst>
              <a:ext uri="{FF2B5EF4-FFF2-40B4-BE49-F238E27FC236}">
                <a16:creationId xmlns:a16="http://schemas.microsoft.com/office/drawing/2014/main" id="{F33D6D34-AB8F-6989-FC64-EDABACB4D89F}"/>
              </a:ext>
            </a:extLst>
          </p:cNvPr>
          <p:cNvSpPr txBox="1"/>
          <p:nvPr/>
        </p:nvSpPr>
        <p:spPr>
          <a:xfrm>
            <a:off x="5499354" y="3561957"/>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31</a:t>
            </a:r>
          </a:p>
        </p:txBody>
      </p:sp>
      <p:sp>
        <p:nvSpPr>
          <p:cNvPr id="57" name="TextBox 56">
            <a:extLst>
              <a:ext uri="{FF2B5EF4-FFF2-40B4-BE49-F238E27FC236}">
                <a16:creationId xmlns:a16="http://schemas.microsoft.com/office/drawing/2014/main" id="{F4230910-8133-F074-AC3C-A77E05B66B30}"/>
              </a:ext>
            </a:extLst>
          </p:cNvPr>
          <p:cNvSpPr txBox="1"/>
          <p:nvPr/>
        </p:nvSpPr>
        <p:spPr>
          <a:xfrm>
            <a:off x="3655446" y="3547125"/>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21</a:t>
            </a:r>
          </a:p>
        </p:txBody>
      </p:sp>
      <p:sp>
        <p:nvSpPr>
          <p:cNvPr id="58" name="TextBox 57">
            <a:extLst>
              <a:ext uri="{FF2B5EF4-FFF2-40B4-BE49-F238E27FC236}">
                <a16:creationId xmlns:a16="http://schemas.microsoft.com/office/drawing/2014/main" id="{A5A6A59B-1ED8-27FD-806E-2BC9E8D07CA5}"/>
              </a:ext>
            </a:extLst>
          </p:cNvPr>
          <p:cNvSpPr txBox="1"/>
          <p:nvPr/>
        </p:nvSpPr>
        <p:spPr>
          <a:xfrm>
            <a:off x="3641846" y="5707448"/>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59" name="TextBox 58">
            <a:extLst>
              <a:ext uri="{FF2B5EF4-FFF2-40B4-BE49-F238E27FC236}">
                <a16:creationId xmlns:a16="http://schemas.microsoft.com/office/drawing/2014/main" id="{4D4FA2B5-9FCB-2934-43FB-FF950AAE9DE2}"/>
              </a:ext>
            </a:extLst>
          </p:cNvPr>
          <p:cNvSpPr txBox="1"/>
          <p:nvPr/>
        </p:nvSpPr>
        <p:spPr>
          <a:xfrm>
            <a:off x="3670693" y="4614070"/>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Tree>
    <p:extLst>
      <p:ext uri="{BB962C8B-B14F-4D97-AF65-F5344CB8AC3E}">
        <p14:creationId xmlns:p14="http://schemas.microsoft.com/office/powerpoint/2010/main" val="2457414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critical path</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Font typeface="Arial" panose="020B0604020202020204" pitchFamily="34" charset="0"/>
              <a:buNone/>
            </a:pPr>
            <a:r>
              <a:rPr lang="en-GB" dirty="0">
                <a:ea typeface="Roboto" panose="02000000000000000000" pitchFamily="2" charset="0"/>
              </a:rPr>
              <a:t>We carried out this analysis to work out if you had enough time to meet your friends at the cinema, and which time film to see.</a:t>
            </a:r>
          </a:p>
          <a:p>
            <a:pPr marL="0" indent="0">
              <a:buFont typeface="Arial" panose="020B0604020202020204" pitchFamily="34" charset="0"/>
              <a:buNone/>
            </a:pPr>
            <a:endParaRPr lang="en-GB" dirty="0">
              <a:ea typeface="Roboto" panose="02000000000000000000" pitchFamily="2" charset="0"/>
            </a:endParaRPr>
          </a:p>
          <a:p>
            <a:pPr marL="0" indent="0">
              <a:buFont typeface="Arial" panose="020B0604020202020204" pitchFamily="34" charset="0"/>
              <a:buNone/>
            </a:pPr>
            <a:r>
              <a:rPr lang="en-GB" dirty="0">
                <a:ea typeface="Roboto" panose="02000000000000000000" pitchFamily="2" charset="0"/>
              </a:rPr>
              <a:t>Now that we have a diagram, we can answer the questions above by finding the </a:t>
            </a:r>
            <a:r>
              <a:rPr lang="en-GB" dirty="0">
                <a:solidFill>
                  <a:srgbClr val="773580"/>
                </a:solidFill>
                <a:ea typeface="Roboto" panose="02000000000000000000" pitchFamily="2" charset="0"/>
              </a:rPr>
              <a:t>critical path</a:t>
            </a:r>
            <a:r>
              <a:rPr lang="en-GB" dirty="0">
                <a:ea typeface="Roboto" panose="02000000000000000000" pitchFamily="2" charset="0"/>
              </a:rPr>
              <a:t>. </a:t>
            </a:r>
          </a:p>
          <a:p>
            <a:pPr marL="0" indent="0">
              <a:buFont typeface="Arial" panose="020B0604020202020204" pitchFamily="34" charset="0"/>
              <a:buNone/>
            </a:pPr>
            <a:endParaRPr lang="en-GB" dirty="0">
              <a:ea typeface="Roboto" panose="02000000000000000000" pitchFamily="2" charset="0"/>
            </a:endParaRPr>
          </a:p>
          <a:p>
            <a:pPr marL="0" indent="0">
              <a:buFont typeface="Arial" panose="020B0604020202020204" pitchFamily="34" charset="0"/>
              <a:buNone/>
            </a:pPr>
            <a:r>
              <a:rPr lang="en-GB" dirty="0">
                <a:ea typeface="Roboto" panose="02000000000000000000" pitchFamily="2" charset="0"/>
              </a:rPr>
              <a:t>The critical path is the path that takes </a:t>
            </a:r>
            <a:r>
              <a:rPr lang="en-GB" dirty="0">
                <a:solidFill>
                  <a:srgbClr val="773580"/>
                </a:solidFill>
                <a:ea typeface="Roboto" panose="02000000000000000000" pitchFamily="2" charset="0"/>
              </a:rPr>
              <a:t>the longest time to complete</a:t>
            </a:r>
            <a:r>
              <a:rPr lang="en-GB" dirty="0">
                <a:ea typeface="Roboto" panose="02000000000000000000" pitchFamily="2" charset="0"/>
              </a:rPr>
              <a:t>, or the path where there is no flexibility on start and finish times.</a:t>
            </a:r>
          </a:p>
          <a:p>
            <a:pPr marL="0" indent="0">
              <a:buNone/>
            </a:pPr>
            <a:endParaRPr lang="en-US" dirty="0"/>
          </a:p>
        </p:txBody>
      </p:sp>
    </p:spTree>
    <p:extLst>
      <p:ext uri="{BB962C8B-B14F-4D97-AF65-F5344CB8AC3E}">
        <p14:creationId xmlns:p14="http://schemas.microsoft.com/office/powerpoint/2010/main" val="1107727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critical path</a:t>
            </a:r>
          </a:p>
        </p:txBody>
      </p:sp>
      <p:cxnSp>
        <p:nvCxnSpPr>
          <p:cNvPr id="4" name="Straight Connector 3">
            <a:extLst>
              <a:ext uri="{FF2B5EF4-FFF2-40B4-BE49-F238E27FC236}">
                <a16:creationId xmlns:a16="http://schemas.microsoft.com/office/drawing/2014/main" id="{1304179F-6B2A-357F-8345-A87AD31ACABC}"/>
              </a:ext>
            </a:extLst>
          </p:cNvPr>
          <p:cNvCxnSpPr>
            <a:cxnSpLocks/>
          </p:cNvCxnSpPr>
          <p:nvPr/>
        </p:nvCxnSpPr>
        <p:spPr>
          <a:xfrm>
            <a:off x="2135560" y="3791732"/>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DE9BCFC-D3DB-4017-4F7F-D3E0921D70E7}"/>
              </a:ext>
            </a:extLst>
          </p:cNvPr>
          <p:cNvCxnSpPr>
            <a:cxnSpLocks/>
          </p:cNvCxnSpPr>
          <p:nvPr/>
        </p:nvCxnSpPr>
        <p:spPr>
          <a:xfrm>
            <a:off x="3947967" y="2724088"/>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0FD76D-E0F0-18F1-4F61-90C6840D6444}"/>
              </a:ext>
            </a:extLst>
          </p:cNvPr>
          <p:cNvCxnSpPr>
            <a:cxnSpLocks/>
          </p:cNvCxnSpPr>
          <p:nvPr/>
        </p:nvCxnSpPr>
        <p:spPr>
          <a:xfrm>
            <a:off x="3927861" y="379271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AC29FEE-EB5A-4236-1610-8B33F227FC31}"/>
              </a:ext>
            </a:extLst>
          </p:cNvPr>
          <p:cNvCxnSpPr>
            <a:cxnSpLocks/>
          </p:cNvCxnSpPr>
          <p:nvPr/>
        </p:nvCxnSpPr>
        <p:spPr>
          <a:xfrm>
            <a:off x="3927248" y="4869156"/>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8B755FB-0260-2CD7-24FF-9CF7BAEF4BA6}"/>
              </a:ext>
            </a:extLst>
          </p:cNvPr>
          <p:cNvCxnSpPr>
            <a:cxnSpLocks/>
          </p:cNvCxnSpPr>
          <p:nvPr/>
        </p:nvCxnSpPr>
        <p:spPr>
          <a:xfrm>
            <a:off x="5781699" y="2723521"/>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F17A2A-D0F1-EBD3-3E24-8F3983060033}"/>
              </a:ext>
            </a:extLst>
          </p:cNvPr>
          <p:cNvCxnSpPr>
            <a:cxnSpLocks/>
          </p:cNvCxnSpPr>
          <p:nvPr/>
        </p:nvCxnSpPr>
        <p:spPr>
          <a:xfrm>
            <a:off x="7383189" y="3801165"/>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D3AF21B-D515-B4E1-820A-9690D63D69F6}"/>
              </a:ext>
            </a:extLst>
          </p:cNvPr>
          <p:cNvCxnSpPr>
            <a:cxnSpLocks/>
          </p:cNvCxnSpPr>
          <p:nvPr/>
        </p:nvCxnSpPr>
        <p:spPr>
          <a:xfrm>
            <a:off x="9048328" y="3791593"/>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65DD1B31-1382-DA12-D6AC-7203695083F7}"/>
              </a:ext>
            </a:extLst>
          </p:cNvPr>
          <p:cNvSpPr/>
          <p:nvPr/>
        </p:nvSpPr>
        <p:spPr>
          <a:xfrm>
            <a:off x="2141135" y="3431553"/>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2" name="Straight Connector 11">
            <a:extLst>
              <a:ext uri="{FF2B5EF4-FFF2-40B4-BE49-F238E27FC236}">
                <a16:creationId xmlns:a16="http://schemas.microsoft.com/office/drawing/2014/main" id="{1DB82631-68C9-2958-887A-CDBB65A371A8}"/>
              </a:ext>
            </a:extLst>
          </p:cNvPr>
          <p:cNvCxnSpPr>
            <a:stCxn id="11" idx="1"/>
            <a:endCxn id="11" idx="3"/>
          </p:cNvCxnSpPr>
          <p:nvPr/>
        </p:nvCxnSpPr>
        <p:spPr>
          <a:xfrm>
            <a:off x="2141135" y="3791593"/>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678B1ED-B215-2301-88C9-2589DF779D81}"/>
              </a:ext>
            </a:extLst>
          </p:cNvPr>
          <p:cNvSpPr/>
          <p:nvPr/>
        </p:nvSpPr>
        <p:spPr>
          <a:xfrm>
            <a:off x="3947967" y="3431553"/>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4" name="Straight Connector 13">
            <a:extLst>
              <a:ext uri="{FF2B5EF4-FFF2-40B4-BE49-F238E27FC236}">
                <a16:creationId xmlns:a16="http://schemas.microsoft.com/office/drawing/2014/main" id="{45306A67-65E5-3EF5-D780-CA8B60771DA2}"/>
              </a:ext>
            </a:extLst>
          </p:cNvPr>
          <p:cNvCxnSpPr>
            <a:cxnSpLocks/>
            <a:stCxn id="13" idx="1"/>
            <a:endCxn id="13" idx="3"/>
          </p:cNvCxnSpPr>
          <p:nvPr/>
        </p:nvCxnSpPr>
        <p:spPr>
          <a:xfrm>
            <a:off x="3947967" y="3791593"/>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492AE0D-F8E1-573C-5CFC-DDDC5489F74A}"/>
              </a:ext>
            </a:extLst>
          </p:cNvPr>
          <p:cNvSpPr/>
          <p:nvPr/>
        </p:nvSpPr>
        <p:spPr>
          <a:xfrm>
            <a:off x="5790074" y="2362923"/>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6" name="Straight Connector 15">
            <a:extLst>
              <a:ext uri="{FF2B5EF4-FFF2-40B4-BE49-F238E27FC236}">
                <a16:creationId xmlns:a16="http://schemas.microsoft.com/office/drawing/2014/main" id="{C42CC551-F0B1-C444-F256-77B3FCABF7D7}"/>
              </a:ext>
            </a:extLst>
          </p:cNvPr>
          <p:cNvCxnSpPr>
            <a:stCxn id="15" idx="1"/>
            <a:endCxn id="15" idx="3"/>
          </p:cNvCxnSpPr>
          <p:nvPr/>
        </p:nvCxnSpPr>
        <p:spPr>
          <a:xfrm>
            <a:off x="5790074" y="2722963"/>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A3442D2F-5E4E-9CA4-2A54-17BB438D2D41}"/>
              </a:ext>
            </a:extLst>
          </p:cNvPr>
          <p:cNvSpPr/>
          <p:nvPr/>
        </p:nvSpPr>
        <p:spPr>
          <a:xfrm>
            <a:off x="7379939" y="3431553"/>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8" name="Straight Connector 17">
            <a:extLst>
              <a:ext uri="{FF2B5EF4-FFF2-40B4-BE49-F238E27FC236}">
                <a16:creationId xmlns:a16="http://schemas.microsoft.com/office/drawing/2014/main" id="{731CC229-82FB-DD0F-5FF3-4D0FE5635EAE}"/>
              </a:ext>
            </a:extLst>
          </p:cNvPr>
          <p:cNvCxnSpPr>
            <a:stCxn id="17" idx="1"/>
            <a:endCxn id="17" idx="3"/>
          </p:cNvCxnSpPr>
          <p:nvPr/>
        </p:nvCxnSpPr>
        <p:spPr>
          <a:xfrm>
            <a:off x="7379939" y="3791593"/>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3768A7E5-31FA-644C-9504-FCBD6F62920F}"/>
              </a:ext>
            </a:extLst>
          </p:cNvPr>
          <p:cNvSpPr/>
          <p:nvPr/>
        </p:nvSpPr>
        <p:spPr>
          <a:xfrm>
            <a:off x="9040390" y="3431553"/>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0" name="Straight Connector 19">
            <a:extLst>
              <a:ext uri="{FF2B5EF4-FFF2-40B4-BE49-F238E27FC236}">
                <a16:creationId xmlns:a16="http://schemas.microsoft.com/office/drawing/2014/main" id="{C6F32BB5-C957-BBC3-843F-CE41F1DBA141}"/>
              </a:ext>
            </a:extLst>
          </p:cNvPr>
          <p:cNvCxnSpPr>
            <a:stCxn id="19" idx="1"/>
            <a:endCxn id="19" idx="3"/>
          </p:cNvCxnSpPr>
          <p:nvPr/>
        </p:nvCxnSpPr>
        <p:spPr>
          <a:xfrm>
            <a:off x="9040390" y="3791593"/>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CB565D-36F1-45EC-424B-387DC12D2BD9}"/>
              </a:ext>
            </a:extLst>
          </p:cNvPr>
          <p:cNvCxnSpPr>
            <a:cxnSpLocks/>
          </p:cNvCxnSpPr>
          <p:nvPr/>
        </p:nvCxnSpPr>
        <p:spPr>
          <a:xfrm>
            <a:off x="3939592" y="2723521"/>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9D8B7853-C869-7377-D95E-5482FAD05800}"/>
              </a:ext>
            </a:extLst>
          </p:cNvPr>
          <p:cNvSpPr/>
          <p:nvPr/>
        </p:nvSpPr>
        <p:spPr>
          <a:xfrm>
            <a:off x="3947967" y="2362923"/>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3" name="Straight Connector 22">
            <a:extLst>
              <a:ext uri="{FF2B5EF4-FFF2-40B4-BE49-F238E27FC236}">
                <a16:creationId xmlns:a16="http://schemas.microsoft.com/office/drawing/2014/main" id="{09D1E0ED-3DC8-3F99-094F-C5741AD02866}"/>
              </a:ext>
            </a:extLst>
          </p:cNvPr>
          <p:cNvCxnSpPr>
            <a:stCxn id="22" idx="1"/>
            <a:endCxn id="22" idx="3"/>
          </p:cNvCxnSpPr>
          <p:nvPr/>
        </p:nvCxnSpPr>
        <p:spPr>
          <a:xfrm>
            <a:off x="3947967" y="2722963"/>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C6F22BE-348D-1B88-EFF3-0FA26CABC41A}"/>
              </a:ext>
            </a:extLst>
          </p:cNvPr>
          <p:cNvCxnSpPr>
            <a:cxnSpLocks/>
          </p:cNvCxnSpPr>
          <p:nvPr/>
        </p:nvCxnSpPr>
        <p:spPr>
          <a:xfrm>
            <a:off x="3939592" y="485995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F428CB64-4D4A-C64B-FC8F-AE0FE1FE77F7}"/>
              </a:ext>
            </a:extLst>
          </p:cNvPr>
          <p:cNvSpPr/>
          <p:nvPr/>
        </p:nvSpPr>
        <p:spPr>
          <a:xfrm>
            <a:off x="3947967" y="4499361"/>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6" name="Straight Connector 25">
            <a:extLst>
              <a:ext uri="{FF2B5EF4-FFF2-40B4-BE49-F238E27FC236}">
                <a16:creationId xmlns:a16="http://schemas.microsoft.com/office/drawing/2014/main" id="{AAF3FBEE-1645-FCFE-6B26-51BF8A3F963A}"/>
              </a:ext>
            </a:extLst>
          </p:cNvPr>
          <p:cNvCxnSpPr>
            <a:cxnSpLocks/>
            <a:stCxn id="25" idx="1"/>
            <a:endCxn id="25" idx="3"/>
          </p:cNvCxnSpPr>
          <p:nvPr/>
        </p:nvCxnSpPr>
        <p:spPr>
          <a:xfrm>
            <a:off x="3947967" y="4859401"/>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E88FFBE-830C-B0BF-AA7D-E49C1AB1EDE9}"/>
              </a:ext>
            </a:extLst>
          </p:cNvPr>
          <p:cNvCxnSpPr>
            <a:cxnSpLocks/>
          </p:cNvCxnSpPr>
          <p:nvPr/>
        </p:nvCxnSpPr>
        <p:spPr>
          <a:xfrm>
            <a:off x="2584464" y="3798252"/>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BB14AC6-88A5-41E0-190D-1A8E699A9BAC}"/>
              </a:ext>
            </a:extLst>
          </p:cNvPr>
          <p:cNvCxnSpPr>
            <a:cxnSpLocks/>
            <a:endCxn id="22" idx="1"/>
          </p:cNvCxnSpPr>
          <p:nvPr/>
        </p:nvCxnSpPr>
        <p:spPr>
          <a:xfrm flipV="1">
            <a:off x="2587714" y="2722963"/>
            <a:ext cx="1360253" cy="108459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3D0D152-1369-CD5C-8B04-D4B1D5EB1E44}"/>
              </a:ext>
            </a:extLst>
          </p:cNvPr>
          <p:cNvCxnSpPr>
            <a:cxnSpLocks/>
            <a:endCxn id="17" idx="1"/>
          </p:cNvCxnSpPr>
          <p:nvPr/>
        </p:nvCxnSpPr>
        <p:spPr>
          <a:xfrm>
            <a:off x="6230497" y="2732533"/>
            <a:ext cx="1149442" cy="105906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38DDF36-0D60-9366-0B8D-2DACB6BA8038}"/>
              </a:ext>
            </a:extLst>
          </p:cNvPr>
          <p:cNvSpPr txBox="1"/>
          <p:nvPr/>
        </p:nvSpPr>
        <p:spPr>
          <a:xfrm>
            <a:off x="2846718" y="2923509"/>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A(5)</a:t>
            </a:r>
          </a:p>
        </p:txBody>
      </p:sp>
      <p:sp>
        <p:nvSpPr>
          <p:cNvPr id="31" name="TextBox 30">
            <a:extLst>
              <a:ext uri="{FF2B5EF4-FFF2-40B4-BE49-F238E27FC236}">
                <a16:creationId xmlns:a16="http://schemas.microsoft.com/office/drawing/2014/main" id="{F9BE0B05-C6D4-2358-64FB-287EB2CB0A35}"/>
              </a:ext>
            </a:extLst>
          </p:cNvPr>
          <p:cNvSpPr txBox="1"/>
          <p:nvPr/>
        </p:nvSpPr>
        <p:spPr>
          <a:xfrm>
            <a:off x="4813778" y="2362923"/>
            <a:ext cx="734803"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B(10)</a:t>
            </a:r>
          </a:p>
        </p:txBody>
      </p:sp>
      <p:sp>
        <p:nvSpPr>
          <p:cNvPr id="32" name="TextBox 31">
            <a:extLst>
              <a:ext uri="{FF2B5EF4-FFF2-40B4-BE49-F238E27FC236}">
                <a16:creationId xmlns:a16="http://schemas.microsoft.com/office/drawing/2014/main" id="{7DDE2D38-C7F5-476A-C6B5-B97D809798C3}"/>
              </a:ext>
            </a:extLst>
          </p:cNvPr>
          <p:cNvSpPr txBox="1"/>
          <p:nvPr/>
        </p:nvSpPr>
        <p:spPr>
          <a:xfrm>
            <a:off x="2846718" y="4351571"/>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D(30)</a:t>
            </a:r>
          </a:p>
        </p:txBody>
      </p:sp>
      <p:cxnSp>
        <p:nvCxnSpPr>
          <p:cNvPr id="33" name="Straight Arrow Connector 32">
            <a:extLst>
              <a:ext uri="{FF2B5EF4-FFF2-40B4-BE49-F238E27FC236}">
                <a16:creationId xmlns:a16="http://schemas.microsoft.com/office/drawing/2014/main" id="{6EB5F03C-06A6-73A6-57F7-FE6DBD906AF6}"/>
              </a:ext>
            </a:extLst>
          </p:cNvPr>
          <p:cNvCxnSpPr>
            <a:cxnSpLocks/>
            <a:endCxn id="25" idx="1"/>
          </p:cNvCxnSpPr>
          <p:nvPr/>
        </p:nvCxnSpPr>
        <p:spPr>
          <a:xfrm>
            <a:off x="2587714" y="3798539"/>
            <a:ext cx="1360253" cy="106086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91A0D8D-EF8D-5693-7F3C-61E674245DA6}"/>
              </a:ext>
            </a:extLst>
          </p:cNvPr>
          <p:cNvCxnSpPr>
            <a:cxnSpLocks/>
            <a:endCxn id="17" idx="1"/>
          </p:cNvCxnSpPr>
          <p:nvPr/>
        </p:nvCxnSpPr>
        <p:spPr>
          <a:xfrm flipV="1">
            <a:off x="4400734" y="3791593"/>
            <a:ext cx="2979205" cy="106289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835FDD-5981-97DA-3032-E63E2BC83574}"/>
              </a:ext>
            </a:extLst>
          </p:cNvPr>
          <p:cNvSpPr txBox="1"/>
          <p:nvPr/>
        </p:nvSpPr>
        <p:spPr>
          <a:xfrm>
            <a:off x="8112545" y="3440227"/>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G(2)</a:t>
            </a:r>
          </a:p>
        </p:txBody>
      </p:sp>
      <p:sp>
        <p:nvSpPr>
          <p:cNvPr id="36" name="TextBox 35">
            <a:extLst>
              <a:ext uri="{FF2B5EF4-FFF2-40B4-BE49-F238E27FC236}">
                <a16:creationId xmlns:a16="http://schemas.microsoft.com/office/drawing/2014/main" id="{B5DC9AEC-1777-AB15-6973-04610DCA9F87}"/>
              </a:ext>
            </a:extLst>
          </p:cNvPr>
          <p:cNvSpPr txBox="1"/>
          <p:nvPr/>
        </p:nvSpPr>
        <p:spPr>
          <a:xfrm>
            <a:off x="6662545" y="2893188"/>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F(2)</a:t>
            </a:r>
          </a:p>
        </p:txBody>
      </p:sp>
      <p:cxnSp>
        <p:nvCxnSpPr>
          <p:cNvPr id="37" name="Straight Arrow Connector 36">
            <a:extLst>
              <a:ext uri="{FF2B5EF4-FFF2-40B4-BE49-F238E27FC236}">
                <a16:creationId xmlns:a16="http://schemas.microsoft.com/office/drawing/2014/main" id="{9715E44C-0A28-3089-F8C2-F8F188D4815B}"/>
              </a:ext>
            </a:extLst>
          </p:cNvPr>
          <p:cNvCxnSpPr>
            <a:cxnSpLocks/>
          </p:cNvCxnSpPr>
          <p:nvPr/>
        </p:nvCxnSpPr>
        <p:spPr>
          <a:xfrm>
            <a:off x="4359296" y="2722963"/>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DB406239-9B92-094B-E926-9B4BE0B5C2DC}"/>
              </a:ext>
            </a:extLst>
          </p:cNvPr>
          <p:cNvCxnSpPr>
            <a:cxnSpLocks/>
          </p:cNvCxnSpPr>
          <p:nvPr/>
        </p:nvCxnSpPr>
        <p:spPr>
          <a:xfrm>
            <a:off x="7623768" y="3791593"/>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8D825003-B727-1D02-AFD2-C0CAF7894203}"/>
              </a:ext>
            </a:extLst>
          </p:cNvPr>
          <p:cNvSpPr txBox="1"/>
          <p:nvPr/>
        </p:nvSpPr>
        <p:spPr>
          <a:xfrm>
            <a:off x="3123645" y="3463419"/>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C(7)</a:t>
            </a:r>
          </a:p>
        </p:txBody>
      </p:sp>
      <p:sp>
        <p:nvSpPr>
          <p:cNvPr id="40" name="TextBox 39">
            <a:extLst>
              <a:ext uri="{FF2B5EF4-FFF2-40B4-BE49-F238E27FC236}">
                <a16:creationId xmlns:a16="http://schemas.microsoft.com/office/drawing/2014/main" id="{00B586BB-18B3-C9D0-EDF5-9F545F5EB448}"/>
              </a:ext>
            </a:extLst>
          </p:cNvPr>
          <p:cNvSpPr txBox="1"/>
          <p:nvPr/>
        </p:nvSpPr>
        <p:spPr>
          <a:xfrm>
            <a:off x="5652060" y="4372650"/>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E(3)</a:t>
            </a:r>
          </a:p>
        </p:txBody>
      </p:sp>
      <p:cxnSp>
        <p:nvCxnSpPr>
          <p:cNvPr id="41" name="Straight Arrow Connector 40">
            <a:extLst>
              <a:ext uri="{FF2B5EF4-FFF2-40B4-BE49-F238E27FC236}">
                <a16:creationId xmlns:a16="http://schemas.microsoft.com/office/drawing/2014/main" id="{252DCCB3-199B-C272-5873-AAA31C2E5F4C}"/>
              </a:ext>
            </a:extLst>
          </p:cNvPr>
          <p:cNvCxnSpPr>
            <a:cxnSpLocks/>
          </p:cNvCxnSpPr>
          <p:nvPr/>
        </p:nvCxnSpPr>
        <p:spPr>
          <a:xfrm>
            <a:off x="4163991" y="4151633"/>
            <a:ext cx="11786" cy="339523"/>
          </a:xfrm>
          <a:prstGeom prst="straightConnector1">
            <a:avLst/>
          </a:prstGeom>
          <a:ln w="25400">
            <a:solidFill>
              <a:srgbClr val="93328E"/>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C90C1C7-31A3-6A3A-BB62-E560C7EA09DA}"/>
              </a:ext>
            </a:extLst>
          </p:cNvPr>
          <p:cNvSpPr txBox="1"/>
          <p:nvPr/>
        </p:nvSpPr>
        <p:spPr>
          <a:xfrm>
            <a:off x="2152416" y="3406235"/>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43" name="TextBox 42">
            <a:extLst>
              <a:ext uri="{FF2B5EF4-FFF2-40B4-BE49-F238E27FC236}">
                <a16:creationId xmlns:a16="http://schemas.microsoft.com/office/drawing/2014/main" id="{54741BBF-62D6-6F50-F306-FE43EAD71554}"/>
              </a:ext>
            </a:extLst>
          </p:cNvPr>
          <p:cNvSpPr txBox="1"/>
          <p:nvPr/>
        </p:nvSpPr>
        <p:spPr>
          <a:xfrm>
            <a:off x="3962498" y="2375916"/>
            <a:ext cx="438236"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5</a:t>
            </a:r>
          </a:p>
        </p:txBody>
      </p:sp>
      <p:sp>
        <p:nvSpPr>
          <p:cNvPr id="44" name="TextBox 43">
            <a:extLst>
              <a:ext uri="{FF2B5EF4-FFF2-40B4-BE49-F238E27FC236}">
                <a16:creationId xmlns:a16="http://schemas.microsoft.com/office/drawing/2014/main" id="{312FD07A-9810-DA29-CAC1-13A97E4DD958}"/>
              </a:ext>
            </a:extLst>
          </p:cNvPr>
          <p:cNvSpPr txBox="1"/>
          <p:nvPr/>
        </p:nvSpPr>
        <p:spPr>
          <a:xfrm>
            <a:off x="5775145" y="2351711"/>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15</a:t>
            </a:r>
          </a:p>
        </p:txBody>
      </p:sp>
      <p:sp>
        <p:nvSpPr>
          <p:cNvPr id="45" name="TextBox 44">
            <a:extLst>
              <a:ext uri="{FF2B5EF4-FFF2-40B4-BE49-F238E27FC236}">
                <a16:creationId xmlns:a16="http://schemas.microsoft.com/office/drawing/2014/main" id="{128B4765-0A78-3D61-942F-4BA1C0781C6F}"/>
              </a:ext>
            </a:extLst>
          </p:cNvPr>
          <p:cNvSpPr txBox="1"/>
          <p:nvPr/>
        </p:nvSpPr>
        <p:spPr>
          <a:xfrm>
            <a:off x="8995774" y="3428920"/>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46" name="TextBox 45">
            <a:extLst>
              <a:ext uri="{FF2B5EF4-FFF2-40B4-BE49-F238E27FC236}">
                <a16:creationId xmlns:a16="http://schemas.microsoft.com/office/drawing/2014/main" id="{67E480A0-A8F8-DD5E-20E2-57A682435E7D}"/>
              </a:ext>
            </a:extLst>
          </p:cNvPr>
          <p:cNvSpPr txBox="1"/>
          <p:nvPr/>
        </p:nvSpPr>
        <p:spPr>
          <a:xfrm>
            <a:off x="7359244" y="3422262"/>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47" name="TextBox 46">
            <a:extLst>
              <a:ext uri="{FF2B5EF4-FFF2-40B4-BE49-F238E27FC236}">
                <a16:creationId xmlns:a16="http://schemas.microsoft.com/office/drawing/2014/main" id="{698BF85C-752E-6469-42CD-0B27BB2692B4}"/>
              </a:ext>
            </a:extLst>
          </p:cNvPr>
          <p:cNvSpPr txBox="1"/>
          <p:nvPr/>
        </p:nvSpPr>
        <p:spPr>
          <a:xfrm>
            <a:off x="3909694" y="3428920"/>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7</a:t>
            </a:r>
          </a:p>
        </p:txBody>
      </p:sp>
      <p:sp>
        <p:nvSpPr>
          <p:cNvPr id="48" name="TextBox 47">
            <a:extLst>
              <a:ext uri="{FF2B5EF4-FFF2-40B4-BE49-F238E27FC236}">
                <a16:creationId xmlns:a16="http://schemas.microsoft.com/office/drawing/2014/main" id="{F0CE3650-7F00-DF77-6E36-78CBF99AF658}"/>
              </a:ext>
            </a:extLst>
          </p:cNvPr>
          <p:cNvSpPr txBox="1"/>
          <p:nvPr/>
        </p:nvSpPr>
        <p:spPr>
          <a:xfrm>
            <a:off x="3916611" y="4497550"/>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49" name="TextBox 48">
            <a:extLst>
              <a:ext uri="{FF2B5EF4-FFF2-40B4-BE49-F238E27FC236}">
                <a16:creationId xmlns:a16="http://schemas.microsoft.com/office/drawing/2014/main" id="{54FB7A6F-32D1-EC9B-6A16-DFA1195696B0}"/>
              </a:ext>
            </a:extLst>
          </p:cNvPr>
          <p:cNvSpPr txBox="1"/>
          <p:nvPr/>
        </p:nvSpPr>
        <p:spPr>
          <a:xfrm>
            <a:off x="9006613" y="3798252"/>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50" name="TextBox 49">
            <a:extLst>
              <a:ext uri="{FF2B5EF4-FFF2-40B4-BE49-F238E27FC236}">
                <a16:creationId xmlns:a16="http://schemas.microsoft.com/office/drawing/2014/main" id="{8BB091EB-936B-7787-2E40-D6DD8A06C68F}"/>
              </a:ext>
            </a:extLst>
          </p:cNvPr>
          <p:cNvSpPr txBox="1"/>
          <p:nvPr/>
        </p:nvSpPr>
        <p:spPr>
          <a:xfrm>
            <a:off x="2136517" y="3813327"/>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51" name="TextBox 50">
            <a:extLst>
              <a:ext uri="{FF2B5EF4-FFF2-40B4-BE49-F238E27FC236}">
                <a16:creationId xmlns:a16="http://schemas.microsoft.com/office/drawing/2014/main" id="{93359073-E70A-3A51-7B9E-69B70CE9F38F}"/>
              </a:ext>
            </a:extLst>
          </p:cNvPr>
          <p:cNvSpPr txBox="1"/>
          <p:nvPr/>
        </p:nvSpPr>
        <p:spPr>
          <a:xfrm>
            <a:off x="7353190" y="3794201"/>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52" name="TextBox 51">
            <a:extLst>
              <a:ext uri="{FF2B5EF4-FFF2-40B4-BE49-F238E27FC236}">
                <a16:creationId xmlns:a16="http://schemas.microsoft.com/office/drawing/2014/main" id="{351D3BBC-13D0-D5DC-0A68-ADDBA25CF98A}"/>
              </a:ext>
            </a:extLst>
          </p:cNvPr>
          <p:cNvSpPr txBox="1"/>
          <p:nvPr/>
        </p:nvSpPr>
        <p:spPr>
          <a:xfrm>
            <a:off x="5781699" y="2723454"/>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31</a:t>
            </a:r>
          </a:p>
        </p:txBody>
      </p:sp>
      <p:sp>
        <p:nvSpPr>
          <p:cNvPr id="53" name="TextBox 52">
            <a:extLst>
              <a:ext uri="{FF2B5EF4-FFF2-40B4-BE49-F238E27FC236}">
                <a16:creationId xmlns:a16="http://schemas.microsoft.com/office/drawing/2014/main" id="{CDB8D0C7-BC08-7580-F60A-4DE20F4408FF}"/>
              </a:ext>
            </a:extLst>
          </p:cNvPr>
          <p:cNvSpPr txBox="1"/>
          <p:nvPr/>
        </p:nvSpPr>
        <p:spPr>
          <a:xfrm>
            <a:off x="3937791" y="2708622"/>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21</a:t>
            </a:r>
          </a:p>
        </p:txBody>
      </p:sp>
      <p:sp>
        <p:nvSpPr>
          <p:cNvPr id="54" name="TextBox 53">
            <a:extLst>
              <a:ext uri="{FF2B5EF4-FFF2-40B4-BE49-F238E27FC236}">
                <a16:creationId xmlns:a16="http://schemas.microsoft.com/office/drawing/2014/main" id="{965591E7-659A-78A6-A97D-5DF38D09C18E}"/>
              </a:ext>
            </a:extLst>
          </p:cNvPr>
          <p:cNvSpPr txBox="1"/>
          <p:nvPr/>
        </p:nvSpPr>
        <p:spPr>
          <a:xfrm>
            <a:off x="3924191" y="4868945"/>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55" name="TextBox 54">
            <a:extLst>
              <a:ext uri="{FF2B5EF4-FFF2-40B4-BE49-F238E27FC236}">
                <a16:creationId xmlns:a16="http://schemas.microsoft.com/office/drawing/2014/main" id="{79FF8C0C-C0DE-C3A2-D8EE-FF6077A663AA}"/>
              </a:ext>
            </a:extLst>
          </p:cNvPr>
          <p:cNvSpPr txBox="1"/>
          <p:nvPr/>
        </p:nvSpPr>
        <p:spPr>
          <a:xfrm>
            <a:off x="3953038" y="3775567"/>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Tree>
    <p:extLst>
      <p:ext uri="{BB962C8B-B14F-4D97-AF65-F5344CB8AC3E}">
        <p14:creationId xmlns:p14="http://schemas.microsoft.com/office/powerpoint/2010/main" val="1331983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critical path</a:t>
            </a:r>
          </a:p>
        </p:txBody>
      </p:sp>
      <p:cxnSp>
        <p:nvCxnSpPr>
          <p:cNvPr id="4" name="Straight Connector 3">
            <a:extLst>
              <a:ext uri="{FF2B5EF4-FFF2-40B4-BE49-F238E27FC236}">
                <a16:creationId xmlns:a16="http://schemas.microsoft.com/office/drawing/2014/main" id="{DA189111-9C0A-8CD4-122D-43373D323107}"/>
              </a:ext>
            </a:extLst>
          </p:cNvPr>
          <p:cNvCxnSpPr>
            <a:cxnSpLocks/>
          </p:cNvCxnSpPr>
          <p:nvPr/>
        </p:nvCxnSpPr>
        <p:spPr>
          <a:xfrm>
            <a:off x="1849810" y="3737828"/>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CFB04FE-BB92-B0F7-ED3E-566BC7EA3F0B}"/>
              </a:ext>
            </a:extLst>
          </p:cNvPr>
          <p:cNvCxnSpPr>
            <a:cxnSpLocks/>
          </p:cNvCxnSpPr>
          <p:nvPr/>
        </p:nvCxnSpPr>
        <p:spPr>
          <a:xfrm>
            <a:off x="8762578" y="3737689"/>
            <a:ext cx="432048" cy="0"/>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0D0ADC26-F176-1A70-6A4D-0A7893264BE4}"/>
              </a:ext>
            </a:extLst>
          </p:cNvPr>
          <p:cNvSpPr/>
          <p:nvPr/>
        </p:nvSpPr>
        <p:spPr>
          <a:xfrm>
            <a:off x="1855385" y="3377649"/>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7" name="Straight Connector 6">
            <a:extLst>
              <a:ext uri="{FF2B5EF4-FFF2-40B4-BE49-F238E27FC236}">
                <a16:creationId xmlns:a16="http://schemas.microsoft.com/office/drawing/2014/main" id="{91A6CBAF-53E4-AECF-75FC-9DC360A10733}"/>
              </a:ext>
            </a:extLst>
          </p:cNvPr>
          <p:cNvCxnSpPr>
            <a:stCxn id="6" idx="1"/>
            <a:endCxn id="6" idx="3"/>
          </p:cNvCxnSpPr>
          <p:nvPr/>
        </p:nvCxnSpPr>
        <p:spPr>
          <a:xfrm>
            <a:off x="1855385" y="373768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3770361-8DF5-7746-4297-C2D4DC0CC319}"/>
              </a:ext>
            </a:extLst>
          </p:cNvPr>
          <p:cNvSpPr/>
          <p:nvPr/>
        </p:nvSpPr>
        <p:spPr>
          <a:xfrm>
            <a:off x="3662217" y="3377649"/>
            <a:ext cx="432048" cy="720080"/>
          </a:xfrm>
          <a:prstGeom prst="rect">
            <a:avLst/>
          </a:prstGeom>
          <a:noFill/>
          <a:ln w="38100">
            <a:solidFill>
              <a:srgbClr val="93328E">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alpha val="60000"/>
                </a:srgbClr>
              </a:solidFill>
              <a:latin typeface="Roboto" panose="02000000000000000000" pitchFamily="2" charset="0"/>
            </a:endParaRPr>
          </a:p>
        </p:txBody>
      </p:sp>
      <p:cxnSp>
        <p:nvCxnSpPr>
          <p:cNvPr id="9" name="Straight Connector 8">
            <a:extLst>
              <a:ext uri="{FF2B5EF4-FFF2-40B4-BE49-F238E27FC236}">
                <a16:creationId xmlns:a16="http://schemas.microsoft.com/office/drawing/2014/main" id="{141153F7-D744-5A9B-2140-8F87F06218C5}"/>
              </a:ext>
            </a:extLst>
          </p:cNvPr>
          <p:cNvCxnSpPr>
            <a:cxnSpLocks/>
          </p:cNvCxnSpPr>
          <p:nvPr/>
        </p:nvCxnSpPr>
        <p:spPr>
          <a:xfrm>
            <a:off x="3664228" y="3736215"/>
            <a:ext cx="432048" cy="0"/>
          </a:xfrm>
          <a:prstGeom prst="line">
            <a:avLst/>
          </a:prstGeom>
          <a:ln w="38100">
            <a:solidFill>
              <a:srgbClr val="93328E">
                <a:alpha val="60000"/>
              </a:srgb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C8DF8448-0865-0F4D-9BF1-62E2E0E515FF}"/>
              </a:ext>
            </a:extLst>
          </p:cNvPr>
          <p:cNvSpPr/>
          <p:nvPr/>
        </p:nvSpPr>
        <p:spPr>
          <a:xfrm>
            <a:off x="5504324" y="2309019"/>
            <a:ext cx="432048" cy="720080"/>
          </a:xfrm>
          <a:prstGeom prst="rect">
            <a:avLst/>
          </a:prstGeom>
          <a:noFill/>
          <a:ln w="38100">
            <a:solidFill>
              <a:srgbClr val="93328E">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1" name="Straight Connector 10">
            <a:extLst>
              <a:ext uri="{FF2B5EF4-FFF2-40B4-BE49-F238E27FC236}">
                <a16:creationId xmlns:a16="http://schemas.microsoft.com/office/drawing/2014/main" id="{BF601986-164D-B1BB-4EC8-359DDEB2BAB1}"/>
              </a:ext>
            </a:extLst>
          </p:cNvPr>
          <p:cNvCxnSpPr>
            <a:cxnSpLocks/>
          </p:cNvCxnSpPr>
          <p:nvPr/>
        </p:nvCxnSpPr>
        <p:spPr>
          <a:xfrm>
            <a:off x="5512699" y="2667967"/>
            <a:ext cx="432048" cy="0"/>
          </a:xfrm>
          <a:prstGeom prst="line">
            <a:avLst/>
          </a:prstGeom>
          <a:ln w="38100">
            <a:solidFill>
              <a:srgbClr val="93328E">
                <a:alpha val="60000"/>
              </a:srgbClr>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2B6449FC-2F67-0795-9C87-77530C2276E1}"/>
              </a:ext>
            </a:extLst>
          </p:cNvPr>
          <p:cNvSpPr/>
          <p:nvPr/>
        </p:nvSpPr>
        <p:spPr>
          <a:xfrm>
            <a:off x="7094189" y="3377649"/>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3" name="Straight Connector 12">
            <a:extLst>
              <a:ext uri="{FF2B5EF4-FFF2-40B4-BE49-F238E27FC236}">
                <a16:creationId xmlns:a16="http://schemas.microsoft.com/office/drawing/2014/main" id="{F03F0CEE-3986-1A23-DCCE-64504AE0E3E2}"/>
              </a:ext>
            </a:extLst>
          </p:cNvPr>
          <p:cNvCxnSpPr>
            <a:cxnSpLocks/>
          </p:cNvCxnSpPr>
          <p:nvPr/>
        </p:nvCxnSpPr>
        <p:spPr>
          <a:xfrm>
            <a:off x="7087382" y="3736215"/>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31F7C12D-51EE-3C69-03BA-A3A2C23AD4F7}"/>
              </a:ext>
            </a:extLst>
          </p:cNvPr>
          <p:cNvSpPr/>
          <p:nvPr/>
        </p:nvSpPr>
        <p:spPr>
          <a:xfrm>
            <a:off x="8754640" y="3377649"/>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5" name="Straight Connector 14">
            <a:extLst>
              <a:ext uri="{FF2B5EF4-FFF2-40B4-BE49-F238E27FC236}">
                <a16:creationId xmlns:a16="http://schemas.microsoft.com/office/drawing/2014/main" id="{7A2CD2CC-F3D0-5EE7-CCE4-3757EFF1B012}"/>
              </a:ext>
            </a:extLst>
          </p:cNvPr>
          <p:cNvCxnSpPr>
            <a:stCxn id="14" idx="1"/>
            <a:endCxn id="14" idx="3"/>
          </p:cNvCxnSpPr>
          <p:nvPr/>
        </p:nvCxnSpPr>
        <p:spPr>
          <a:xfrm>
            <a:off x="8754640" y="373768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89619F9-F129-6891-2716-3DE1083C2A03}"/>
              </a:ext>
            </a:extLst>
          </p:cNvPr>
          <p:cNvSpPr/>
          <p:nvPr/>
        </p:nvSpPr>
        <p:spPr>
          <a:xfrm>
            <a:off x="3662217" y="2309019"/>
            <a:ext cx="432048" cy="720080"/>
          </a:xfrm>
          <a:prstGeom prst="rect">
            <a:avLst/>
          </a:prstGeom>
          <a:noFill/>
          <a:ln w="38100">
            <a:solidFill>
              <a:srgbClr val="93328E">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alpha val="60000"/>
                </a:srgbClr>
              </a:solidFill>
              <a:latin typeface="Roboto" panose="02000000000000000000" pitchFamily="2" charset="0"/>
            </a:endParaRPr>
          </a:p>
        </p:txBody>
      </p:sp>
      <p:cxnSp>
        <p:nvCxnSpPr>
          <p:cNvPr id="17" name="Straight Connector 16">
            <a:extLst>
              <a:ext uri="{FF2B5EF4-FFF2-40B4-BE49-F238E27FC236}">
                <a16:creationId xmlns:a16="http://schemas.microsoft.com/office/drawing/2014/main" id="{1AC5D93E-D93E-1880-4873-4E4D5BD677B3}"/>
              </a:ext>
            </a:extLst>
          </p:cNvPr>
          <p:cNvCxnSpPr>
            <a:cxnSpLocks/>
          </p:cNvCxnSpPr>
          <p:nvPr/>
        </p:nvCxnSpPr>
        <p:spPr>
          <a:xfrm>
            <a:off x="3660548" y="2665929"/>
            <a:ext cx="432048" cy="0"/>
          </a:xfrm>
          <a:prstGeom prst="line">
            <a:avLst/>
          </a:prstGeom>
          <a:ln w="38100">
            <a:solidFill>
              <a:srgbClr val="93328E">
                <a:alpha val="60000"/>
              </a:srgbClr>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B211B696-5866-EB68-5FBC-82F922DDBD7B}"/>
              </a:ext>
            </a:extLst>
          </p:cNvPr>
          <p:cNvSpPr/>
          <p:nvPr/>
        </p:nvSpPr>
        <p:spPr>
          <a:xfrm>
            <a:off x="3662217" y="4445457"/>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9" name="Straight Connector 18">
            <a:extLst>
              <a:ext uri="{FF2B5EF4-FFF2-40B4-BE49-F238E27FC236}">
                <a16:creationId xmlns:a16="http://schemas.microsoft.com/office/drawing/2014/main" id="{652927D2-3402-F335-3C86-F91176090C89}"/>
              </a:ext>
            </a:extLst>
          </p:cNvPr>
          <p:cNvCxnSpPr>
            <a:cxnSpLocks/>
          </p:cNvCxnSpPr>
          <p:nvPr/>
        </p:nvCxnSpPr>
        <p:spPr>
          <a:xfrm>
            <a:off x="3677216" y="480057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3900AA3-5883-3CD4-2CF5-579136815194}"/>
              </a:ext>
            </a:extLst>
          </p:cNvPr>
          <p:cNvCxnSpPr>
            <a:cxnSpLocks/>
            <a:endCxn id="8" idx="1"/>
          </p:cNvCxnSpPr>
          <p:nvPr/>
        </p:nvCxnSpPr>
        <p:spPr>
          <a:xfrm flipV="1">
            <a:off x="2298714" y="3737689"/>
            <a:ext cx="1363503" cy="6660"/>
          </a:xfrm>
          <a:prstGeom prst="straightConnector1">
            <a:avLst/>
          </a:prstGeom>
          <a:ln w="25400">
            <a:solidFill>
              <a:srgbClr val="93328E">
                <a:alpha val="60000"/>
              </a:srgb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6E3E0E2-AE00-D42C-E15B-230120D47AFF}"/>
              </a:ext>
            </a:extLst>
          </p:cNvPr>
          <p:cNvCxnSpPr>
            <a:cxnSpLocks/>
            <a:endCxn id="16" idx="1"/>
          </p:cNvCxnSpPr>
          <p:nvPr/>
        </p:nvCxnSpPr>
        <p:spPr>
          <a:xfrm flipV="1">
            <a:off x="2301964" y="2669059"/>
            <a:ext cx="1360253" cy="1084592"/>
          </a:xfrm>
          <a:prstGeom prst="straightConnector1">
            <a:avLst/>
          </a:prstGeom>
          <a:ln w="25400">
            <a:solidFill>
              <a:srgbClr val="93328E">
                <a:alpha val="60000"/>
              </a:srgb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F5A00B7-7664-D673-4812-964916FFE20E}"/>
              </a:ext>
            </a:extLst>
          </p:cNvPr>
          <p:cNvCxnSpPr>
            <a:cxnSpLocks/>
            <a:endCxn id="12" idx="1"/>
          </p:cNvCxnSpPr>
          <p:nvPr/>
        </p:nvCxnSpPr>
        <p:spPr>
          <a:xfrm>
            <a:off x="5944747" y="2678629"/>
            <a:ext cx="1149442" cy="1059060"/>
          </a:xfrm>
          <a:prstGeom prst="straightConnector1">
            <a:avLst/>
          </a:prstGeom>
          <a:ln w="25400">
            <a:solidFill>
              <a:srgbClr val="93328E">
                <a:alpha val="60000"/>
              </a:srgb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C3136C9-D7BA-A43E-C2BC-D7651B75F301}"/>
              </a:ext>
            </a:extLst>
          </p:cNvPr>
          <p:cNvSpPr txBox="1"/>
          <p:nvPr/>
        </p:nvSpPr>
        <p:spPr>
          <a:xfrm>
            <a:off x="2560968" y="2869605"/>
            <a:ext cx="648072" cy="338554"/>
          </a:xfrm>
          <a:prstGeom prst="rect">
            <a:avLst/>
          </a:prstGeom>
          <a:noFill/>
        </p:spPr>
        <p:txBody>
          <a:bodyPr wrap="square" rtlCol="0">
            <a:spAutoFit/>
          </a:bodyPr>
          <a:lstStyle/>
          <a:p>
            <a:r>
              <a:rPr lang="en-GB" sz="1600" dirty="0">
                <a:solidFill>
                  <a:srgbClr val="505759">
                    <a:alpha val="60000"/>
                  </a:srgbClr>
                </a:solidFill>
                <a:latin typeface="Roboto" panose="02000000000000000000" pitchFamily="2" charset="0"/>
              </a:rPr>
              <a:t>A(5)</a:t>
            </a:r>
          </a:p>
        </p:txBody>
      </p:sp>
      <p:sp>
        <p:nvSpPr>
          <p:cNvPr id="24" name="TextBox 23">
            <a:extLst>
              <a:ext uri="{FF2B5EF4-FFF2-40B4-BE49-F238E27FC236}">
                <a16:creationId xmlns:a16="http://schemas.microsoft.com/office/drawing/2014/main" id="{516342A3-1408-B80F-BCEA-EB23DD22CC35}"/>
              </a:ext>
            </a:extLst>
          </p:cNvPr>
          <p:cNvSpPr txBox="1"/>
          <p:nvPr/>
        </p:nvSpPr>
        <p:spPr>
          <a:xfrm>
            <a:off x="4528028" y="2309019"/>
            <a:ext cx="734803" cy="338554"/>
          </a:xfrm>
          <a:prstGeom prst="rect">
            <a:avLst/>
          </a:prstGeom>
          <a:noFill/>
        </p:spPr>
        <p:txBody>
          <a:bodyPr wrap="square" rtlCol="0">
            <a:spAutoFit/>
          </a:bodyPr>
          <a:lstStyle/>
          <a:p>
            <a:r>
              <a:rPr lang="en-GB" sz="1600" dirty="0">
                <a:solidFill>
                  <a:srgbClr val="505759">
                    <a:alpha val="60000"/>
                  </a:srgbClr>
                </a:solidFill>
                <a:latin typeface="Roboto" panose="02000000000000000000" pitchFamily="2" charset="0"/>
              </a:rPr>
              <a:t>B(10)</a:t>
            </a:r>
          </a:p>
        </p:txBody>
      </p:sp>
      <p:sp>
        <p:nvSpPr>
          <p:cNvPr id="25" name="TextBox 24">
            <a:extLst>
              <a:ext uri="{FF2B5EF4-FFF2-40B4-BE49-F238E27FC236}">
                <a16:creationId xmlns:a16="http://schemas.microsoft.com/office/drawing/2014/main" id="{04F0C3D4-65F5-5BED-B75D-B231151B63AA}"/>
              </a:ext>
            </a:extLst>
          </p:cNvPr>
          <p:cNvSpPr txBox="1"/>
          <p:nvPr/>
        </p:nvSpPr>
        <p:spPr>
          <a:xfrm>
            <a:off x="2560968" y="4297667"/>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D(30)</a:t>
            </a:r>
          </a:p>
        </p:txBody>
      </p:sp>
      <p:cxnSp>
        <p:nvCxnSpPr>
          <p:cNvPr id="26" name="Straight Arrow Connector 25">
            <a:extLst>
              <a:ext uri="{FF2B5EF4-FFF2-40B4-BE49-F238E27FC236}">
                <a16:creationId xmlns:a16="http://schemas.microsoft.com/office/drawing/2014/main" id="{2B909536-E6F6-F58F-42E9-C090495998ED}"/>
              </a:ext>
            </a:extLst>
          </p:cNvPr>
          <p:cNvCxnSpPr>
            <a:cxnSpLocks/>
            <a:endCxn id="18" idx="1"/>
          </p:cNvCxnSpPr>
          <p:nvPr/>
        </p:nvCxnSpPr>
        <p:spPr>
          <a:xfrm>
            <a:off x="2301964" y="3744635"/>
            <a:ext cx="1360253" cy="106086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2FE65CF5-46D5-69CB-D521-E85A44688683}"/>
              </a:ext>
            </a:extLst>
          </p:cNvPr>
          <p:cNvCxnSpPr>
            <a:cxnSpLocks/>
            <a:endCxn id="12" idx="1"/>
          </p:cNvCxnSpPr>
          <p:nvPr/>
        </p:nvCxnSpPr>
        <p:spPr>
          <a:xfrm flipV="1">
            <a:off x="4114984" y="3737689"/>
            <a:ext cx="2979205" cy="106289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2B8A4DFF-7E95-DEC6-DCE2-E2E3EE3B2564}"/>
              </a:ext>
            </a:extLst>
          </p:cNvPr>
          <p:cNvSpPr txBox="1"/>
          <p:nvPr/>
        </p:nvSpPr>
        <p:spPr>
          <a:xfrm>
            <a:off x="7826795" y="3386323"/>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G(2)</a:t>
            </a:r>
          </a:p>
        </p:txBody>
      </p:sp>
      <p:sp>
        <p:nvSpPr>
          <p:cNvPr id="29" name="TextBox 28">
            <a:extLst>
              <a:ext uri="{FF2B5EF4-FFF2-40B4-BE49-F238E27FC236}">
                <a16:creationId xmlns:a16="http://schemas.microsoft.com/office/drawing/2014/main" id="{62D89FD5-5A3B-B694-05A2-6097E18837DB}"/>
              </a:ext>
            </a:extLst>
          </p:cNvPr>
          <p:cNvSpPr txBox="1"/>
          <p:nvPr/>
        </p:nvSpPr>
        <p:spPr>
          <a:xfrm>
            <a:off x="6376795" y="2839284"/>
            <a:ext cx="648072" cy="338554"/>
          </a:xfrm>
          <a:prstGeom prst="rect">
            <a:avLst/>
          </a:prstGeom>
          <a:noFill/>
        </p:spPr>
        <p:txBody>
          <a:bodyPr wrap="square" rtlCol="0">
            <a:spAutoFit/>
          </a:bodyPr>
          <a:lstStyle/>
          <a:p>
            <a:r>
              <a:rPr lang="en-GB" sz="1600" dirty="0">
                <a:solidFill>
                  <a:srgbClr val="505759">
                    <a:alpha val="60000"/>
                  </a:srgbClr>
                </a:solidFill>
                <a:latin typeface="Roboto" panose="02000000000000000000" pitchFamily="2" charset="0"/>
              </a:rPr>
              <a:t>F(2)</a:t>
            </a:r>
          </a:p>
        </p:txBody>
      </p:sp>
      <p:cxnSp>
        <p:nvCxnSpPr>
          <p:cNvPr id="30" name="Straight Arrow Connector 29">
            <a:extLst>
              <a:ext uri="{FF2B5EF4-FFF2-40B4-BE49-F238E27FC236}">
                <a16:creationId xmlns:a16="http://schemas.microsoft.com/office/drawing/2014/main" id="{7CA230B0-EAB0-9910-42E0-2B762DF9BAB8}"/>
              </a:ext>
            </a:extLst>
          </p:cNvPr>
          <p:cNvCxnSpPr>
            <a:cxnSpLocks/>
          </p:cNvCxnSpPr>
          <p:nvPr/>
        </p:nvCxnSpPr>
        <p:spPr>
          <a:xfrm>
            <a:off x="4073546" y="2669059"/>
            <a:ext cx="1427334" cy="0"/>
          </a:xfrm>
          <a:prstGeom prst="straightConnector1">
            <a:avLst/>
          </a:prstGeom>
          <a:ln w="25400">
            <a:solidFill>
              <a:srgbClr val="93328E">
                <a:alpha val="60000"/>
              </a:srgb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C5C09FA-90D5-3580-D1C0-4F8A5D78B34B}"/>
              </a:ext>
            </a:extLst>
          </p:cNvPr>
          <p:cNvCxnSpPr>
            <a:cxnSpLocks/>
          </p:cNvCxnSpPr>
          <p:nvPr/>
        </p:nvCxnSpPr>
        <p:spPr>
          <a:xfrm>
            <a:off x="7338018" y="3737689"/>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58AA4BD8-7446-313C-8DF5-8B60D15301FE}"/>
              </a:ext>
            </a:extLst>
          </p:cNvPr>
          <p:cNvSpPr txBox="1"/>
          <p:nvPr/>
        </p:nvSpPr>
        <p:spPr>
          <a:xfrm>
            <a:off x="2837895" y="3409515"/>
            <a:ext cx="708076" cy="338554"/>
          </a:xfrm>
          <a:prstGeom prst="rect">
            <a:avLst/>
          </a:prstGeom>
          <a:noFill/>
        </p:spPr>
        <p:txBody>
          <a:bodyPr wrap="square" rtlCol="0">
            <a:spAutoFit/>
          </a:bodyPr>
          <a:lstStyle/>
          <a:p>
            <a:r>
              <a:rPr lang="en-GB" sz="1600" dirty="0">
                <a:solidFill>
                  <a:srgbClr val="505759">
                    <a:alpha val="60000"/>
                  </a:srgbClr>
                </a:solidFill>
                <a:latin typeface="Roboto" panose="02000000000000000000" pitchFamily="2" charset="0"/>
              </a:rPr>
              <a:t>C(7)</a:t>
            </a:r>
          </a:p>
        </p:txBody>
      </p:sp>
      <p:sp>
        <p:nvSpPr>
          <p:cNvPr id="33" name="TextBox 32">
            <a:extLst>
              <a:ext uri="{FF2B5EF4-FFF2-40B4-BE49-F238E27FC236}">
                <a16:creationId xmlns:a16="http://schemas.microsoft.com/office/drawing/2014/main" id="{3B7BC765-97CB-5202-B675-AA08ABA63FB9}"/>
              </a:ext>
            </a:extLst>
          </p:cNvPr>
          <p:cNvSpPr txBox="1"/>
          <p:nvPr/>
        </p:nvSpPr>
        <p:spPr>
          <a:xfrm>
            <a:off x="5366310" y="4318746"/>
            <a:ext cx="708076"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E(3)</a:t>
            </a:r>
          </a:p>
        </p:txBody>
      </p:sp>
      <p:cxnSp>
        <p:nvCxnSpPr>
          <p:cNvPr id="34" name="Straight Arrow Connector 33">
            <a:extLst>
              <a:ext uri="{FF2B5EF4-FFF2-40B4-BE49-F238E27FC236}">
                <a16:creationId xmlns:a16="http://schemas.microsoft.com/office/drawing/2014/main" id="{6153ACD5-AEA8-2831-0E6F-E669D7E219CA}"/>
              </a:ext>
            </a:extLst>
          </p:cNvPr>
          <p:cNvCxnSpPr>
            <a:cxnSpLocks/>
          </p:cNvCxnSpPr>
          <p:nvPr/>
        </p:nvCxnSpPr>
        <p:spPr>
          <a:xfrm>
            <a:off x="3878241" y="4097729"/>
            <a:ext cx="11786" cy="339523"/>
          </a:xfrm>
          <a:prstGeom prst="straightConnector1">
            <a:avLst/>
          </a:prstGeom>
          <a:ln w="25400">
            <a:solidFill>
              <a:srgbClr val="93328E">
                <a:alpha val="60000"/>
              </a:srgbClr>
            </a:solidFill>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FF28D3F-A057-C10C-AE2A-98C074FE1FE7}"/>
              </a:ext>
            </a:extLst>
          </p:cNvPr>
          <p:cNvSpPr txBox="1"/>
          <p:nvPr/>
        </p:nvSpPr>
        <p:spPr>
          <a:xfrm>
            <a:off x="1866666" y="3352331"/>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36" name="TextBox 35">
            <a:extLst>
              <a:ext uri="{FF2B5EF4-FFF2-40B4-BE49-F238E27FC236}">
                <a16:creationId xmlns:a16="http://schemas.microsoft.com/office/drawing/2014/main" id="{44492402-0029-1AE2-288F-9FB047992A61}"/>
              </a:ext>
            </a:extLst>
          </p:cNvPr>
          <p:cNvSpPr txBox="1"/>
          <p:nvPr/>
        </p:nvSpPr>
        <p:spPr>
          <a:xfrm>
            <a:off x="3644803" y="2311435"/>
            <a:ext cx="438236" cy="369332"/>
          </a:xfrm>
          <a:prstGeom prst="rect">
            <a:avLst/>
          </a:prstGeom>
          <a:noFill/>
        </p:spPr>
        <p:txBody>
          <a:bodyPr wrap="square" rtlCol="0">
            <a:spAutoFit/>
          </a:bodyPr>
          <a:lstStyle/>
          <a:p>
            <a:pPr algn="ctr"/>
            <a:r>
              <a:rPr lang="en-GB" dirty="0">
                <a:solidFill>
                  <a:srgbClr val="505759">
                    <a:alpha val="60000"/>
                  </a:srgbClr>
                </a:solidFill>
                <a:latin typeface="Roboto" panose="02000000000000000000" pitchFamily="2" charset="0"/>
              </a:rPr>
              <a:t>5</a:t>
            </a:r>
          </a:p>
        </p:txBody>
      </p:sp>
      <p:sp>
        <p:nvSpPr>
          <p:cNvPr id="37" name="TextBox 36">
            <a:extLst>
              <a:ext uri="{FF2B5EF4-FFF2-40B4-BE49-F238E27FC236}">
                <a16:creationId xmlns:a16="http://schemas.microsoft.com/office/drawing/2014/main" id="{8D671B8E-FD05-78F3-3AC1-9C99C77405D8}"/>
              </a:ext>
            </a:extLst>
          </p:cNvPr>
          <p:cNvSpPr txBox="1"/>
          <p:nvPr/>
        </p:nvSpPr>
        <p:spPr>
          <a:xfrm>
            <a:off x="5480023" y="2313102"/>
            <a:ext cx="473763" cy="369332"/>
          </a:xfrm>
          <a:prstGeom prst="rect">
            <a:avLst/>
          </a:prstGeom>
          <a:noFill/>
        </p:spPr>
        <p:txBody>
          <a:bodyPr wrap="square" rtlCol="0">
            <a:spAutoFit/>
          </a:bodyPr>
          <a:lstStyle/>
          <a:p>
            <a:pPr algn="ctr"/>
            <a:r>
              <a:rPr lang="en-GB" dirty="0">
                <a:solidFill>
                  <a:srgbClr val="505759">
                    <a:alpha val="60000"/>
                  </a:srgbClr>
                </a:solidFill>
                <a:latin typeface="Roboto" panose="02000000000000000000" pitchFamily="2" charset="0"/>
              </a:rPr>
              <a:t>15</a:t>
            </a:r>
          </a:p>
        </p:txBody>
      </p:sp>
      <p:sp>
        <p:nvSpPr>
          <p:cNvPr id="38" name="TextBox 37">
            <a:extLst>
              <a:ext uri="{FF2B5EF4-FFF2-40B4-BE49-F238E27FC236}">
                <a16:creationId xmlns:a16="http://schemas.microsoft.com/office/drawing/2014/main" id="{9EB0F8ED-9A7F-DA7A-3A0E-A250B2922DF7}"/>
              </a:ext>
            </a:extLst>
          </p:cNvPr>
          <p:cNvSpPr txBox="1"/>
          <p:nvPr/>
        </p:nvSpPr>
        <p:spPr>
          <a:xfrm>
            <a:off x="8710024" y="3375016"/>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39" name="TextBox 38">
            <a:extLst>
              <a:ext uri="{FF2B5EF4-FFF2-40B4-BE49-F238E27FC236}">
                <a16:creationId xmlns:a16="http://schemas.microsoft.com/office/drawing/2014/main" id="{F7E001CD-DD2E-BC7C-FA8C-9770C290B89C}"/>
              </a:ext>
            </a:extLst>
          </p:cNvPr>
          <p:cNvSpPr txBox="1"/>
          <p:nvPr/>
        </p:nvSpPr>
        <p:spPr>
          <a:xfrm>
            <a:off x="7066525" y="3736215"/>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40" name="TextBox 39">
            <a:extLst>
              <a:ext uri="{FF2B5EF4-FFF2-40B4-BE49-F238E27FC236}">
                <a16:creationId xmlns:a16="http://schemas.microsoft.com/office/drawing/2014/main" id="{93716ABA-AA30-2D23-69CE-95D273CFA3B3}"/>
              </a:ext>
            </a:extLst>
          </p:cNvPr>
          <p:cNvSpPr txBox="1"/>
          <p:nvPr/>
        </p:nvSpPr>
        <p:spPr>
          <a:xfrm>
            <a:off x="3637858" y="3395837"/>
            <a:ext cx="473763" cy="369332"/>
          </a:xfrm>
          <a:prstGeom prst="rect">
            <a:avLst/>
          </a:prstGeom>
          <a:noFill/>
        </p:spPr>
        <p:txBody>
          <a:bodyPr wrap="square" rtlCol="0">
            <a:spAutoFit/>
          </a:bodyPr>
          <a:lstStyle/>
          <a:p>
            <a:pPr algn="ctr"/>
            <a:r>
              <a:rPr lang="en-GB" dirty="0">
                <a:solidFill>
                  <a:srgbClr val="505759">
                    <a:alpha val="60000"/>
                  </a:srgbClr>
                </a:solidFill>
                <a:latin typeface="Roboto" panose="02000000000000000000" pitchFamily="2" charset="0"/>
              </a:rPr>
              <a:t>7</a:t>
            </a:r>
          </a:p>
        </p:txBody>
      </p:sp>
      <p:sp>
        <p:nvSpPr>
          <p:cNvPr id="41" name="TextBox 40">
            <a:extLst>
              <a:ext uri="{FF2B5EF4-FFF2-40B4-BE49-F238E27FC236}">
                <a16:creationId xmlns:a16="http://schemas.microsoft.com/office/drawing/2014/main" id="{ADFEEFD9-C680-1EA1-8062-EDBC4C5AAE3A}"/>
              </a:ext>
            </a:extLst>
          </p:cNvPr>
          <p:cNvSpPr txBox="1"/>
          <p:nvPr/>
        </p:nvSpPr>
        <p:spPr>
          <a:xfrm>
            <a:off x="3644803" y="4450299"/>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42" name="TextBox 41">
            <a:extLst>
              <a:ext uri="{FF2B5EF4-FFF2-40B4-BE49-F238E27FC236}">
                <a16:creationId xmlns:a16="http://schemas.microsoft.com/office/drawing/2014/main" id="{FC396EB6-5A7C-CF0F-AB1D-4B670D0027FF}"/>
              </a:ext>
            </a:extLst>
          </p:cNvPr>
          <p:cNvSpPr txBox="1"/>
          <p:nvPr/>
        </p:nvSpPr>
        <p:spPr>
          <a:xfrm>
            <a:off x="8720863" y="3744348"/>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35</a:t>
            </a:r>
          </a:p>
        </p:txBody>
      </p:sp>
      <p:sp>
        <p:nvSpPr>
          <p:cNvPr id="43" name="TextBox 42">
            <a:extLst>
              <a:ext uri="{FF2B5EF4-FFF2-40B4-BE49-F238E27FC236}">
                <a16:creationId xmlns:a16="http://schemas.microsoft.com/office/drawing/2014/main" id="{36AACFFF-3C99-0C44-F227-A45A838F0073}"/>
              </a:ext>
            </a:extLst>
          </p:cNvPr>
          <p:cNvSpPr txBox="1"/>
          <p:nvPr/>
        </p:nvSpPr>
        <p:spPr>
          <a:xfrm>
            <a:off x="1850767" y="3759423"/>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44" name="TextBox 43">
            <a:extLst>
              <a:ext uri="{FF2B5EF4-FFF2-40B4-BE49-F238E27FC236}">
                <a16:creationId xmlns:a16="http://schemas.microsoft.com/office/drawing/2014/main" id="{E1D08C01-8D68-9885-79E5-8BFFECF565AD}"/>
              </a:ext>
            </a:extLst>
          </p:cNvPr>
          <p:cNvSpPr txBox="1"/>
          <p:nvPr/>
        </p:nvSpPr>
        <p:spPr>
          <a:xfrm>
            <a:off x="7073193" y="3390091"/>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33</a:t>
            </a:r>
          </a:p>
        </p:txBody>
      </p:sp>
      <p:sp>
        <p:nvSpPr>
          <p:cNvPr id="45" name="TextBox 44">
            <a:extLst>
              <a:ext uri="{FF2B5EF4-FFF2-40B4-BE49-F238E27FC236}">
                <a16:creationId xmlns:a16="http://schemas.microsoft.com/office/drawing/2014/main" id="{5908A39B-4EAE-ED4E-66FC-2A6909AD95B8}"/>
              </a:ext>
            </a:extLst>
          </p:cNvPr>
          <p:cNvSpPr txBox="1"/>
          <p:nvPr/>
        </p:nvSpPr>
        <p:spPr>
          <a:xfrm>
            <a:off x="5480023" y="2654618"/>
            <a:ext cx="473763" cy="369332"/>
          </a:xfrm>
          <a:prstGeom prst="rect">
            <a:avLst/>
          </a:prstGeom>
          <a:noFill/>
        </p:spPr>
        <p:txBody>
          <a:bodyPr wrap="square" rtlCol="0">
            <a:spAutoFit/>
          </a:bodyPr>
          <a:lstStyle/>
          <a:p>
            <a:pPr algn="ctr"/>
            <a:r>
              <a:rPr lang="en-GB" dirty="0">
                <a:solidFill>
                  <a:srgbClr val="505759">
                    <a:alpha val="60000"/>
                  </a:srgbClr>
                </a:solidFill>
                <a:latin typeface="Roboto" panose="02000000000000000000" pitchFamily="2" charset="0"/>
              </a:rPr>
              <a:t>31</a:t>
            </a:r>
          </a:p>
        </p:txBody>
      </p:sp>
      <p:sp>
        <p:nvSpPr>
          <p:cNvPr id="46" name="TextBox 45">
            <a:extLst>
              <a:ext uri="{FF2B5EF4-FFF2-40B4-BE49-F238E27FC236}">
                <a16:creationId xmlns:a16="http://schemas.microsoft.com/office/drawing/2014/main" id="{FBAA5350-8CA6-5217-3A6A-A338BB544285}"/>
              </a:ext>
            </a:extLst>
          </p:cNvPr>
          <p:cNvSpPr txBox="1"/>
          <p:nvPr/>
        </p:nvSpPr>
        <p:spPr>
          <a:xfrm>
            <a:off x="3670592" y="2674975"/>
            <a:ext cx="473763" cy="369332"/>
          </a:xfrm>
          <a:prstGeom prst="rect">
            <a:avLst/>
          </a:prstGeom>
          <a:noFill/>
        </p:spPr>
        <p:txBody>
          <a:bodyPr wrap="square" rtlCol="0">
            <a:spAutoFit/>
          </a:bodyPr>
          <a:lstStyle/>
          <a:p>
            <a:pPr algn="ctr"/>
            <a:r>
              <a:rPr lang="en-GB" dirty="0">
                <a:solidFill>
                  <a:srgbClr val="505759">
                    <a:alpha val="60000"/>
                  </a:srgbClr>
                </a:solidFill>
                <a:latin typeface="Roboto" panose="02000000000000000000" pitchFamily="2" charset="0"/>
              </a:rPr>
              <a:t>21</a:t>
            </a:r>
          </a:p>
        </p:txBody>
      </p:sp>
      <p:sp>
        <p:nvSpPr>
          <p:cNvPr id="47" name="TextBox 46">
            <a:extLst>
              <a:ext uri="{FF2B5EF4-FFF2-40B4-BE49-F238E27FC236}">
                <a16:creationId xmlns:a16="http://schemas.microsoft.com/office/drawing/2014/main" id="{D85AFFD2-838D-426E-329C-3222A85D5B03}"/>
              </a:ext>
            </a:extLst>
          </p:cNvPr>
          <p:cNvSpPr txBox="1"/>
          <p:nvPr/>
        </p:nvSpPr>
        <p:spPr>
          <a:xfrm>
            <a:off x="3644803" y="4796205"/>
            <a:ext cx="473763"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30</a:t>
            </a:r>
          </a:p>
        </p:txBody>
      </p:sp>
      <p:sp>
        <p:nvSpPr>
          <p:cNvPr id="48" name="TextBox 47">
            <a:extLst>
              <a:ext uri="{FF2B5EF4-FFF2-40B4-BE49-F238E27FC236}">
                <a16:creationId xmlns:a16="http://schemas.microsoft.com/office/drawing/2014/main" id="{2C42C5E0-883F-C745-2DFE-8D5DF95B0B31}"/>
              </a:ext>
            </a:extLst>
          </p:cNvPr>
          <p:cNvSpPr txBox="1"/>
          <p:nvPr/>
        </p:nvSpPr>
        <p:spPr>
          <a:xfrm>
            <a:off x="3656359" y="3747303"/>
            <a:ext cx="473763" cy="369332"/>
          </a:xfrm>
          <a:prstGeom prst="rect">
            <a:avLst/>
          </a:prstGeom>
          <a:noFill/>
        </p:spPr>
        <p:txBody>
          <a:bodyPr wrap="square" rtlCol="0">
            <a:spAutoFit/>
          </a:bodyPr>
          <a:lstStyle/>
          <a:p>
            <a:pPr algn="ctr"/>
            <a:r>
              <a:rPr lang="en-GB" dirty="0">
                <a:solidFill>
                  <a:srgbClr val="505759">
                    <a:alpha val="60000"/>
                  </a:srgbClr>
                </a:solidFill>
                <a:latin typeface="Roboto" panose="02000000000000000000" pitchFamily="2" charset="0"/>
              </a:rPr>
              <a:t>30</a:t>
            </a:r>
          </a:p>
        </p:txBody>
      </p:sp>
      <p:sp>
        <p:nvSpPr>
          <p:cNvPr id="49" name="TextBox 48">
            <a:extLst>
              <a:ext uri="{FF2B5EF4-FFF2-40B4-BE49-F238E27FC236}">
                <a16:creationId xmlns:a16="http://schemas.microsoft.com/office/drawing/2014/main" id="{D65239EE-E182-173D-9C83-92274625010B}"/>
              </a:ext>
            </a:extLst>
          </p:cNvPr>
          <p:cNvSpPr txBox="1"/>
          <p:nvPr/>
        </p:nvSpPr>
        <p:spPr>
          <a:xfrm>
            <a:off x="1141064" y="5669153"/>
            <a:ext cx="7850716" cy="400110"/>
          </a:xfrm>
          <a:prstGeom prst="rect">
            <a:avLst/>
          </a:prstGeom>
          <a:noFill/>
        </p:spPr>
        <p:txBody>
          <a:bodyPr wrap="square" lIns="0" rtlCol="0">
            <a:spAutoFit/>
          </a:bodyPr>
          <a:lstStyle/>
          <a:p>
            <a:r>
              <a:rPr lang="en-GB" sz="2000" dirty="0">
                <a:latin typeface="Verdana" panose="020B0604030504040204" pitchFamily="34" charset="0"/>
                <a:ea typeface="Verdana" panose="020B0604030504040204" pitchFamily="34" charset="0"/>
              </a:rPr>
              <a:t>What does this tell us?</a:t>
            </a:r>
          </a:p>
        </p:txBody>
      </p:sp>
    </p:spTree>
    <p:extLst>
      <p:ext uri="{BB962C8B-B14F-4D97-AF65-F5344CB8AC3E}">
        <p14:creationId xmlns:p14="http://schemas.microsoft.com/office/powerpoint/2010/main" val="434936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Which film can you see?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Font typeface="Arial" panose="020B0604020202020204" pitchFamily="34" charset="0"/>
              <a:buNone/>
            </a:pPr>
            <a:r>
              <a:rPr lang="en-GB" sz="2000" dirty="0">
                <a:ea typeface="Roboto" panose="02000000000000000000" pitchFamily="2" charset="0"/>
              </a:rPr>
              <a:t>You start cooking at exactly 7pm. </a:t>
            </a:r>
          </a:p>
          <a:p>
            <a:pPr marL="0" indent="0">
              <a:buFont typeface="Arial" panose="020B0604020202020204" pitchFamily="34" charset="0"/>
              <a:buNone/>
            </a:pPr>
            <a:r>
              <a:rPr lang="en-GB" sz="2000" dirty="0">
                <a:ea typeface="Roboto" panose="02000000000000000000" pitchFamily="2" charset="0"/>
              </a:rPr>
              <a:t>It will take you 1 hour to eat, wash up and get ready to go out.</a:t>
            </a:r>
          </a:p>
          <a:p>
            <a:pPr marL="0" indent="0">
              <a:buFont typeface="Arial" panose="020B0604020202020204" pitchFamily="34" charset="0"/>
              <a:buNone/>
            </a:pPr>
            <a:r>
              <a:rPr lang="en-GB" sz="2000" dirty="0">
                <a:ea typeface="Roboto" panose="02000000000000000000" pitchFamily="2" charset="0"/>
              </a:rPr>
              <a:t>It will take you 15 minutes to walk to the cinema.</a:t>
            </a:r>
          </a:p>
          <a:p>
            <a:pPr marL="0" indent="0">
              <a:buFont typeface="Arial" panose="020B0604020202020204" pitchFamily="34" charset="0"/>
              <a:buNone/>
            </a:pPr>
            <a:endParaRPr lang="en-GB" sz="2000" dirty="0">
              <a:ea typeface="Roboto" panose="02000000000000000000" pitchFamily="2" charset="0"/>
            </a:endParaRPr>
          </a:p>
          <a:p>
            <a:pPr marL="0" indent="0">
              <a:buFont typeface="Arial" panose="020B0604020202020204" pitchFamily="34" charset="0"/>
              <a:buNone/>
            </a:pPr>
            <a:r>
              <a:rPr lang="en-GB" sz="2000" dirty="0">
                <a:ea typeface="Roboto" panose="02000000000000000000" pitchFamily="2" charset="0"/>
              </a:rPr>
              <a:t>Which film will you be able to see?</a:t>
            </a:r>
          </a:p>
          <a:p>
            <a:pPr marL="0" indent="0">
              <a:buNone/>
            </a:pPr>
            <a:r>
              <a:rPr lang="en-GB" sz="2000" dirty="0">
                <a:ea typeface="Roboto" panose="02000000000000000000" pitchFamily="2" charset="0"/>
              </a:rPr>
              <a:t>The possible film times available are: </a:t>
            </a:r>
          </a:p>
          <a:p>
            <a:pPr marL="0" indent="0">
              <a:buNone/>
            </a:pPr>
            <a:r>
              <a:rPr lang="en-GB" sz="2000" dirty="0">
                <a:ea typeface="Roboto" panose="02000000000000000000" pitchFamily="2" charset="0"/>
              </a:rPr>
              <a:t>    </a:t>
            </a:r>
          </a:p>
          <a:p>
            <a:pPr marL="0" indent="0" algn="ctr">
              <a:buNone/>
            </a:pPr>
            <a:r>
              <a:rPr lang="en-GB" sz="2000" dirty="0">
                <a:ea typeface="Roboto" panose="02000000000000000000" pitchFamily="2" charset="0"/>
              </a:rPr>
              <a:t>7:30pm, 8:00pm, 8:40pm, 9:00pm, 9:20pm or 9:50pm</a:t>
            </a:r>
          </a:p>
          <a:p>
            <a:pPr marL="0" indent="0">
              <a:buNone/>
            </a:pPr>
            <a:endParaRPr lang="en-US" dirty="0"/>
          </a:p>
        </p:txBody>
      </p:sp>
    </p:spTree>
    <p:extLst>
      <p:ext uri="{BB962C8B-B14F-4D97-AF65-F5344CB8AC3E}">
        <p14:creationId xmlns:p14="http://schemas.microsoft.com/office/powerpoint/2010/main" val="33646883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Critical Path Analysis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Critical path analysis has a wide variety of uses including in engineering, construction, aerospace and product development.</a:t>
            </a:r>
            <a:endParaRPr lang="en-GB" sz="1800" i="1" dirty="0"/>
          </a:p>
          <a:p>
            <a:pPr marL="0" indent="0">
              <a:buNone/>
            </a:pPr>
            <a:endParaRPr lang="en-US" dirty="0"/>
          </a:p>
        </p:txBody>
      </p:sp>
      <p:pic>
        <p:nvPicPr>
          <p:cNvPr id="4" name="Picture 2">
            <a:extLst>
              <a:ext uri="{FF2B5EF4-FFF2-40B4-BE49-F238E27FC236}">
                <a16:creationId xmlns:a16="http://schemas.microsoft.com/office/drawing/2014/main" id="{406364DB-76C6-D136-84B0-37D9DFC2B1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347" y="3429000"/>
            <a:ext cx="3983923" cy="2340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A9EE5D0-A88E-2CDB-8EA2-3FD546792F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3157" y="3429000"/>
            <a:ext cx="4154853" cy="2340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37BDDD3-E651-90C0-7F40-A95F11346FAD}"/>
              </a:ext>
            </a:extLst>
          </p:cNvPr>
          <p:cNvSpPr/>
          <p:nvPr/>
        </p:nvSpPr>
        <p:spPr>
          <a:xfrm>
            <a:off x="2971331" y="6176963"/>
            <a:ext cx="5699252" cy="369332"/>
          </a:xfrm>
          <a:prstGeom prst="rect">
            <a:avLst/>
          </a:prstGeom>
        </p:spPr>
        <p:txBody>
          <a:bodyPr wrap="none">
            <a:spAutoFit/>
          </a:bodyPr>
          <a:lstStyle/>
          <a:p>
            <a:r>
              <a:rPr lang="en-GB" dirty="0">
                <a:hlinkClick r:id="rId5"/>
              </a:rPr>
              <a:t>https://www.ncbi.nlm.nih.gov/pmc/articles/PMC4759980/</a:t>
            </a:r>
            <a:endParaRPr lang="en-GB" dirty="0"/>
          </a:p>
        </p:txBody>
      </p:sp>
    </p:spTree>
    <p:extLst>
      <p:ext uri="{BB962C8B-B14F-4D97-AF65-F5344CB8AC3E}">
        <p14:creationId xmlns:p14="http://schemas.microsoft.com/office/powerpoint/2010/main" val="34223734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Operational Research</a:t>
            </a:r>
          </a:p>
        </p:txBody>
      </p:sp>
      <p:sp>
        <p:nvSpPr>
          <p:cNvPr id="5" name="Content Placeholder 2">
            <a:extLst>
              <a:ext uri="{FF2B5EF4-FFF2-40B4-BE49-F238E27FC236}">
                <a16:creationId xmlns:a16="http://schemas.microsoft.com/office/drawing/2014/main" id="{4A26461C-4F8D-3B67-B02F-17830D7BCF59}"/>
              </a:ext>
            </a:extLst>
          </p:cNvPr>
          <p:cNvSpPr>
            <a:spLocks noGrp="1"/>
          </p:cNvSpPr>
          <p:nvPr>
            <p:ph idx="1"/>
          </p:nvPr>
        </p:nvSpPr>
        <p:spPr>
          <a:xfrm>
            <a:off x="838200" y="2506662"/>
            <a:ext cx="10515600" cy="4351338"/>
          </a:xfrm>
        </p:spPr>
        <p:txBody>
          <a:bodyPr lIns="0">
            <a:normAutofit/>
          </a:bodyPr>
          <a:lstStyle/>
          <a:p>
            <a:pPr marL="0" indent="0">
              <a:buClr>
                <a:srgbClr val="005892"/>
              </a:buClr>
              <a:buNone/>
            </a:pPr>
            <a:r>
              <a:rPr lang="en-GB" sz="2400" b="0" dirty="0"/>
              <a:t>Operational research (OR) is the application of mathematical methods and advanced analysis to improve decision-making</a:t>
            </a:r>
          </a:p>
          <a:p>
            <a:pPr marL="0" indent="0">
              <a:buClr>
                <a:srgbClr val="005892"/>
              </a:buClr>
              <a:buNone/>
            </a:pPr>
            <a:endParaRPr lang="en-GB" sz="2400" dirty="0"/>
          </a:p>
          <a:p>
            <a:pPr marL="0" indent="0">
              <a:buClr>
                <a:srgbClr val="005892"/>
              </a:buClr>
              <a:buNone/>
            </a:pPr>
            <a:r>
              <a:rPr lang="en-GB" sz="2400" dirty="0"/>
              <a:t>Or:</a:t>
            </a:r>
          </a:p>
          <a:p>
            <a:pPr marL="0" indent="0">
              <a:buClr>
                <a:srgbClr val="005892"/>
              </a:buClr>
              <a:buNone/>
            </a:pPr>
            <a:endParaRPr lang="en-GB" sz="2400" dirty="0"/>
          </a:p>
          <a:p>
            <a:pPr marL="0" indent="0">
              <a:buClr>
                <a:srgbClr val="005892"/>
              </a:buClr>
              <a:buNone/>
            </a:pPr>
            <a:r>
              <a:rPr lang="en-GB" sz="2400" dirty="0"/>
              <a:t>‘The science of better decision-making’</a:t>
            </a:r>
            <a:endParaRPr lang="en-GB" sz="2400" b="0" dirty="0"/>
          </a:p>
          <a:p>
            <a:pPr>
              <a:buClr>
                <a:srgbClr val="005892"/>
              </a:buClr>
            </a:pPr>
            <a:endParaRPr lang="en-GB" sz="2400" dirty="0"/>
          </a:p>
          <a:p>
            <a:pPr>
              <a:buNone/>
            </a:pPr>
            <a:endParaRPr lang="en-GB" sz="2400" b="0" dirty="0"/>
          </a:p>
        </p:txBody>
      </p:sp>
      <p:pic>
        <p:nvPicPr>
          <p:cNvPr id="6" name="Picture 5">
            <a:extLst>
              <a:ext uri="{FF2B5EF4-FFF2-40B4-BE49-F238E27FC236}">
                <a16:creationId xmlns:a16="http://schemas.microsoft.com/office/drawing/2014/main" id="{EA683916-686B-2F55-4C3B-383DD87CBE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67394" y="3526632"/>
            <a:ext cx="3467098" cy="2311398"/>
          </a:xfrm>
          <a:prstGeom prst="rect">
            <a:avLst/>
          </a:prstGeom>
        </p:spPr>
      </p:pic>
    </p:spTree>
    <p:extLst>
      <p:ext uri="{BB962C8B-B14F-4D97-AF65-F5344CB8AC3E}">
        <p14:creationId xmlns:p14="http://schemas.microsoft.com/office/powerpoint/2010/main" val="160025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Making a cup of tea</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Critical path analysis is </a:t>
            </a:r>
            <a:r>
              <a:rPr lang="en-GB" dirty="0">
                <a:solidFill>
                  <a:srgbClr val="773580"/>
                </a:solidFill>
              </a:rPr>
              <a:t>planning the order of activities </a:t>
            </a:r>
            <a:r>
              <a:rPr lang="en-GB" dirty="0"/>
              <a:t>in a project.</a:t>
            </a:r>
          </a:p>
          <a:p>
            <a:pPr marL="0" indent="0">
              <a:buNone/>
            </a:pPr>
            <a:endParaRPr lang="en-GB" dirty="0"/>
          </a:p>
          <a:p>
            <a:pPr marL="0" indent="0">
              <a:buNone/>
            </a:pPr>
            <a:r>
              <a:rPr lang="en-GB" dirty="0"/>
              <a:t>What order do you do things in when you make a cup of tea? Why?</a:t>
            </a:r>
          </a:p>
          <a:p>
            <a:pPr marL="0" indent="0">
              <a:buNone/>
            </a:pPr>
            <a:endParaRPr lang="en-GB" dirty="0"/>
          </a:p>
          <a:p>
            <a:pPr marL="0" indent="0">
              <a:buNone/>
            </a:pPr>
            <a:r>
              <a:rPr lang="en-GB" dirty="0"/>
              <a:t>Critical path analysis is helpful when some activities depend on others.</a:t>
            </a:r>
          </a:p>
          <a:p>
            <a:pPr marL="0" indent="0">
              <a:buNone/>
            </a:pPr>
            <a:endParaRPr lang="en-GB" dirty="0"/>
          </a:p>
          <a:p>
            <a:pPr marL="0" indent="0">
              <a:buNone/>
            </a:pPr>
            <a:r>
              <a:rPr lang="en-GB" dirty="0"/>
              <a:t>You can’t let your tea brew before you’ve boiled the kettle, therefore the brewing is dependent on the earlier step.</a:t>
            </a:r>
          </a:p>
          <a:p>
            <a:pPr marL="0" indent="0">
              <a:buNone/>
            </a:pPr>
            <a:endParaRPr lang="en-US" dirty="0"/>
          </a:p>
        </p:txBody>
      </p:sp>
    </p:spTree>
    <p:extLst>
      <p:ext uri="{BB962C8B-B14F-4D97-AF65-F5344CB8AC3E}">
        <p14:creationId xmlns:p14="http://schemas.microsoft.com/office/powerpoint/2010/main" val="4007241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Supermarkets</a:t>
            </a:r>
          </a:p>
        </p:txBody>
      </p:sp>
      <p:pic>
        <p:nvPicPr>
          <p:cNvPr id="6" name="Picture 5">
            <a:extLst>
              <a:ext uri="{FF2B5EF4-FFF2-40B4-BE49-F238E27FC236}">
                <a16:creationId xmlns:a16="http://schemas.microsoft.com/office/drawing/2014/main" id="{4ECB85C0-9EC3-F6F8-C145-FB9133CDB5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5884" y="2502936"/>
            <a:ext cx="3953829" cy="2565229"/>
          </a:xfrm>
          <a:prstGeom prst="rect">
            <a:avLst/>
          </a:prstGeom>
        </p:spPr>
      </p:pic>
      <p:sp>
        <p:nvSpPr>
          <p:cNvPr id="7" name="Content Placeholder 2">
            <a:extLst>
              <a:ext uri="{FF2B5EF4-FFF2-40B4-BE49-F238E27FC236}">
                <a16:creationId xmlns:a16="http://schemas.microsoft.com/office/drawing/2014/main" id="{3FC5294B-0E89-CFC2-9686-7B472021FD1F}"/>
              </a:ext>
            </a:extLst>
          </p:cNvPr>
          <p:cNvSpPr txBox="1">
            <a:spLocks/>
          </p:cNvSpPr>
          <p:nvPr/>
        </p:nvSpPr>
        <p:spPr>
          <a:xfrm>
            <a:off x="838200" y="2502936"/>
            <a:ext cx="6637684" cy="3200104"/>
          </a:xfrm>
          <a:prstGeom prst="rect">
            <a:avLst/>
          </a:prstGeom>
        </p:spPr>
        <p:txBody>
          <a:bodyPr vert="horz" wrap="square" lIns="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Understanding people’s buying patterns</a:t>
            </a:r>
          </a:p>
          <a:p>
            <a:pPr lvl="1">
              <a:spcBef>
                <a:spcPts val="0"/>
              </a:spcBef>
              <a:buClr>
                <a:srgbClr val="005892"/>
              </a:buClr>
            </a:pPr>
            <a:endParaRPr lang="en-GB" sz="2800" dirty="0">
              <a:latin typeface="Verdana" panose="020B0604030504040204" pitchFamily="34" charset="0"/>
              <a:ea typeface="Verdana" panose="020B0604030504040204" pitchFamily="34" charset="0"/>
            </a:endParaRPr>
          </a:p>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Determining the number of staff needed on checkout and when</a:t>
            </a:r>
          </a:p>
          <a:p>
            <a:pPr marL="457200" lvl="1" indent="0">
              <a:spcBef>
                <a:spcPts val="0"/>
              </a:spcBef>
              <a:buClr>
                <a:srgbClr val="005892"/>
              </a:buClr>
              <a:buNone/>
            </a:pPr>
            <a:endParaRPr lang="en-GB" sz="2800" dirty="0">
              <a:latin typeface="Verdana" panose="020B0604030504040204" pitchFamily="34" charset="0"/>
              <a:ea typeface="Verdana" panose="020B0604030504040204" pitchFamily="34" charset="0"/>
            </a:endParaRPr>
          </a:p>
          <a:p>
            <a:pPr marL="457200" lvl="1" indent="0">
              <a:spcBef>
                <a:spcPts val="0"/>
              </a:spcBef>
              <a:buClr>
                <a:srgbClr val="005892"/>
              </a:buClr>
              <a:buNone/>
            </a:pPr>
            <a:r>
              <a:rPr lang="en-GB" sz="2800" dirty="0">
                <a:latin typeface="Verdana" panose="020B0604030504040204" pitchFamily="34" charset="0"/>
                <a:ea typeface="Verdana" panose="020B0604030504040204" pitchFamily="34" charset="0"/>
              </a:rPr>
              <a:t>Calculating order quantities and delivery times</a:t>
            </a:r>
          </a:p>
          <a:p>
            <a:pPr marL="800100" lvl="1" indent="-342900">
              <a:buClr>
                <a:schemeClr val="accent1"/>
              </a:buClr>
              <a:buFont typeface="Calibri" panose="020F0502020204030204" pitchFamily="34" charset="0"/>
              <a:buChar char="√"/>
            </a:pPr>
            <a:endParaRPr lang="en-GB" sz="2000" dirty="0"/>
          </a:p>
          <a:p>
            <a:pPr marL="0" indent="0">
              <a:buFont typeface="Arial" panose="020B0604020202020204" pitchFamily="34" charset="0"/>
              <a:buNone/>
            </a:pPr>
            <a:endParaRPr lang="en-GB" dirty="0"/>
          </a:p>
        </p:txBody>
      </p:sp>
    </p:spTree>
    <p:extLst>
      <p:ext uri="{BB962C8B-B14F-4D97-AF65-F5344CB8AC3E}">
        <p14:creationId xmlns:p14="http://schemas.microsoft.com/office/powerpoint/2010/main" val="38670187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Airlines</a:t>
            </a:r>
          </a:p>
        </p:txBody>
      </p:sp>
      <p:sp>
        <p:nvSpPr>
          <p:cNvPr id="4" name="Content Placeholder 2">
            <a:extLst>
              <a:ext uri="{FF2B5EF4-FFF2-40B4-BE49-F238E27FC236}">
                <a16:creationId xmlns:a16="http://schemas.microsoft.com/office/drawing/2014/main" id="{4E7E9875-29B0-9FBB-9E53-5F21C24480ED}"/>
              </a:ext>
            </a:extLst>
          </p:cNvPr>
          <p:cNvSpPr>
            <a:spLocks noGrp="1"/>
          </p:cNvSpPr>
          <p:nvPr>
            <p:ph idx="1"/>
          </p:nvPr>
        </p:nvSpPr>
        <p:spPr>
          <a:xfrm>
            <a:off x="5220419" y="2309019"/>
            <a:ext cx="6133381" cy="3200104"/>
          </a:xfrm>
        </p:spPr>
        <p:txBody>
          <a:bodyPr>
            <a:normAutofit/>
          </a:bodyPr>
          <a:lstStyle/>
          <a:p>
            <a:pPr marL="457200" lvl="1" indent="0">
              <a:buClr>
                <a:srgbClr val="005892"/>
              </a:buClr>
              <a:buNone/>
            </a:pPr>
            <a:r>
              <a:rPr lang="en-GB" sz="2800" dirty="0"/>
              <a:t>Forecasting where people want to go and when</a:t>
            </a:r>
          </a:p>
          <a:p>
            <a:pPr marL="457200" lvl="1" indent="0">
              <a:buClr>
                <a:srgbClr val="005892"/>
              </a:buClr>
              <a:buNone/>
            </a:pPr>
            <a:endParaRPr lang="en-GB" sz="2800" dirty="0"/>
          </a:p>
          <a:p>
            <a:pPr marL="457200" lvl="1" indent="0">
              <a:buClr>
                <a:srgbClr val="005892"/>
              </a:buClr>
              <a:buNone/>
            </a:pPr>
            <a:r>
              <a:rPr lang="en-GB" sz="2800" dirty="0"/>
              <a:t>Setting the ticket prices</a:t>
            </a:r>
          </a:p>
          <a:p>
            <a:pPr lvl="1">
              <a:buClr>
                <a:srgbClr val="005892"/>
              </a:buClr>
            </a:pPr>
            <a:endParaRPr lang="en-GB" sz="2800" dirty="0"/>
          </a:p>
          <a:p>
            <a:pPr marL="457200" lvl="1" indent="0">
              <a:buClr>
                <a:srgbClr val="005892"/>
              </a:buClr>
              <a:buNone/>
            </a:pPr>
            <a:r>
              <a:rPr lang="en-GB" sz="2800" dirty="0"/>
              <a:t>Simulating boarding the plane</a:t>
            </a:r>
          </a:p>
          <a:p>
            <a:pPr marL="800100" lvl="1" indent="-342900" algn="ctr">
              <a:buClr>
                <a:schemeClr val="accent1"/>
              </a:buClr>
              <a:buFont typeface="Calibri" panose="020F0502020204030204" pitchFamily="34" charset="0"/>
              <a:buChar char="√"/>
            </a:pPr>
            <a:endParaRPr lang="en-GB" sz="2000" dirty="0"/>
          </a:p>
          <a:p>
            <a:pPr marL="0" indent="0" algn="ctr">
              <a:buNone/>
            </a:pPr>
            <a:endParaRPr lang="en-GB" dirty="0"/>
          </a:p>
        </p:txBody>
      </p:sp>
      <p:pic>
        <p:nvPicPr>
          <p:cNvPr id="5" name="Picture 4">
            <a:extLst>
              <a:ext uri="{FF2B5EF4-FFF2-40B4-BE49-F238E27FC236}">
                <a16:creationId xmlns:a16="http://schemas.microsoft.com/office/drawing/2014/main" id="{AAB59648-8091-DC44-B718-504541B7FD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886" y="2418955"/>
            <a:ext cx="3917830" cy="2611621"/>
          </a:xfrm>
          <a:prstGeom prst="rect">
            <a:avLst/>
          </a:prstGeom>
        </p:spPr>
      </p:pic>
    </p:spTree>
    <p:extLst>
      <p:ext uri="{BB962C8B-B14F-4D97-AF65-F5344CB8AC3E}">
        <p14:creationId xmlns:p14="http://schemas.microsoft.com/office/powerpoint/2010/main" val="1057438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OR in detail - Healthcare</a:t>
            </a:r>
          </a:p>
        </p:txBody>
      </p:sp>
      <p:sp>
        <p:nvSpPr>
          <p:cNvPr id="4" name="Content Placeholder 2">
            <a:extLst>
              <a:ext uri="{FF2B5EF4-FFF2-40B4-BE49-F238E27FC236}">
                <a16:creationId xmlns:a16="http://schemas.microsoft.com/office/drawing/2014/main" id="{135223CC-2D48-5EBB-0551-715F95B77354}"/>
              </a:ext>
            </a:extLst>
          </p:cNvPr>
          <p:cNvSpPr>
            <a:spLocks noGrp="1"/>
          </p:cNvSpPr>
          <p:nvPr>
            <p:ph idx="1"/>
          </p:nvPr>
        </p:nvSpPr>
        <p:spPr>
          <a:xfrm>
            <a:off x="388258" y="2069056"/>
            <a:ext cx="6157822" cy="3200104"/>
          </a:xfrm>
        </p:spPr>
        <p:txBody>
          <a:bodyPr>
            <a:normAutofit lnSpcReduction="10000"/>
          </a:bodyPr>
          <a:lstStyle/>
          <a:p>
            <a:pPr marL="457200" lvl="1" indent="0">
              <a:buClr>
                <a:srgbClr val="005892"/>
              </a:buClr>
              <a:buNone/>
            </a:pPr>
            <a:r>
              <a:rPr lang="en-GB" sz="2800" dirty="0"/>
              <a:t>Moving people through waiting lists as quickly as possible</a:t>
            </a:r>
          </a:p>
          <a:p>
            <a:pPr lvl="1">
              <a:buClr>
                <a:srgbClr val="005892"/>
              </a:buClr>
            </a:pPr>
            <a:endParaRPr lang="en-GB" sz="2800" dirty="0"/>
          </a:p>
          <a:p>
            <a:pPr marL="457200" lvl="1" indent="0">
              <a:buClr>
                <a:srgbClr val="005892"/>
              </a:buClr>
              <a:buNone/>
            </a:pPr>
            <a:r>
              <a:rPr lang="en-GB" sz="2800" dirty="0"/>
              <a:t>Using hospital resources as efficiently as possible</a:t>
            </a:r>
          </a:p>
          <a:p>
            <a:pPr lvl="1">
              <a:buClr>
                <a:srgbClr val="005892"/>
              </a:buClr>
            </a:pPr>
            <a:endParaRPr lang="en-GB" sz="2800" dirty="0"/>
          </a:p>
          <a:p>
            <a:pPr marL="457200" lvl="1" indent="0">
              <a:buClr>
                <a:srgbClr val="005892"/>
              </a:buClr>
              <a:buNone/>
            </a:pPr>
            <a:r>
              <a:rPr lang="en-GB" sz="2800" dirty="0"/>
              <a:t>Increasing the number of transplant operations</a:t>
            </a:r>
          </a:p>
          <a:p>
            <a:pPr marL="800100" lvl="1" indent="-342900" algn="ctr">
              <a:buClr>
                <a:schemeClr val="accent1"/>
              </a:buClr>
              <a:buFont typeface="Calibri" panose="020F0502020204030204" pitchFamily="34" charset="0"/>
              <a:buChar char="√"/>
            </a:pPr>
            <a:endParaRPr lang="en-GB" sz="2000" dirty="0"/>
          </a:p>
          <a:p>
            <a:pPr marL="0" indent="0" algn="ctr">
              <a:buNone/>
            </a:pPr>
            <a:endParaRPr lang="en-GB" dirty="0"/>
          </a:p>
        </p:txBody>
      </p:sp>
      <p:pic>
        <p:nvPicPr>
          <p:cNvPr id="5" name="Picture 4">
            <a:extLst>
              <a:ext uri="{FF2B5EF4-FFF2-40B4-BE49-F238E27FC236}">
                <a16:creationId xmlns:a16="http://schemas.microsoft.com/office/drawing/2014/main" id="{EB497A78-B543-8C8F-1CE1-B04A65CB86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94" y="2198156"/>
            <a:ext cx="4606506" cy="3071004"/>
          </a:xfrm>
          <a:prstGeom prst="rect">
            <a:avLst/>
          </a:prstGeom>
        </p:spPr>
      </p:pic>
    </p:spTree>
    <p:extLst>
      <p:ext uri="{BB962C8B-B14F-4D97-AF65-F5344CB8AC3E}">
        <p14:creationId xmlns:p14="http://schemas.microsoft.com/office/powerpoint/2010/main" val="39852697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When is OR used?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131400" indent="0">
              <a:lnSpc>
                <a:spcPct val="120000"/>
              </a:lnSpc>
              <a:spcBef>
                <a:spcPts val="0"/>
              </a:spcBef>
              <a:buClr>
                <a:srgbClr val="005892"/>
              </a:buClr>
              <a:buNone/>
            </a:pPr>
            <a:r>
              <a:rPr lang="en-GB" sz="2800" dirty="0"/>
              <a:t>When</a:t>
            </a:r>
            <a:r>
              <a:rPr lang="en-GB" sz="2800" b="0" dirty="0"/>
              <a:t> a decision is </a:t>
            </a:r>
            <a:r>
              <a:rPr lang="en-GB" sz="2800" dirty="0">
                <a:solidFill>
                  <a:srgbClr val="773580"/>
                </a:solidFill>
              </a:rPr>
              <a:t>complex</a:t>
            </a:r>
            <a:r>
              <a:rPr lang="en-GB" sz="2800" b="0" dirty="0"/>
              <a:t> or it’s </a:t>
            </a:r>
            <a:r>
              <a:rPr lang="en-GB" sz="2800" dirty="0">
                <a:solidFill>
                  <a:srgbClr val="773580"/>
                </a:solidFill>
              </a:rPr>
              <a:t>unclear</a:t>
            </a:r>
            <a:r>
              <a:rPr lang="en-GB" sz="2800" b="0" dirty="0"/>
              <a:t> what the main problem is</a:t>
            </a:r>
          </a:p>
          <a:p>
            <a:pPr marL="588600" indent="-457200">
              <a:lnSpc>
                <a:spcPct val="120000"/>
              </a:lnSpc>
              <a:spcBef>
                <a:spcPts val="0"/>
              </a:spcBef>
              <a:buClr>
                <a:srgbClr val="005892"/>
              </a:buClr>
            </a:pPr>
            <a:endParaRPr lang="en-GB" sz="2800" b="0" dirty="0"/>
          </a:p>
          <a:p>
            <a:pPr marL="131400" indent="0">
              <a:lnSpc>
                <a:spcPct val="120000"/>
              </a:lnSpc>
              <a:spcBef>
                <a:spcPts val="0"/>
              </a:spcBef>
              <a:buClr>
                <a:srgbClr val="005892"/>
              </a:buClr>
              <a:buNone/>
            </a:pPr>
            <a:r>
              <a:rPr lang="en-GB" sz="2800" dirty="0"/>
              <a:t>When you don’t know how well things are working or </a:t>
            </a:r>
            <a:r>
              <a:rPr lang="en-GB" sz="2800" dirty="0">
                <a:solidFill>
                  <a:srgbClr val="773580"/>
                </a:solidFill>
              </a:rPr>
              <a:t>think they could work better</a:t>
            </a:r>
          </a:p>
          <a:p>
            <a:pPr marL="0" indent="0">
              <a:buNone/>
            </a:pPr>
            <a:endParaRPr lang="en-US" sz="2800" dirty="0"/>
          </a:p>
        </p:txBody>
      </p:sp>
    </p:spTree>
    <p:extLst>
      <p:ext uri="{BB962C8B-B14F-4D97-AF65-F5344CB8AC3E}">
        <p14:creationId xmlns:p14="http://schemas.microsoft.com/office/powerpoint/2010/main" val="2187305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What OR techniques are used?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buClr>
                <a:srgbClr val="005892"/>
              </a:buClr>
              <a:buNone/>
            </a:pPr>
            <a:r>
              <a:rPr lang="en-GB" sz="2800" dirty="0">
                <a:solidFill>
                  <a:srgbClr val="773580"/>
                </a:solidFill>
              </a:rPr>
              <a:t>Simulation</a:t>
            </a:r>
            <a:r>
              <a:rPr lang="en-GB" sz="2800" dirty="0"/>
              <a:t> is used to try different solutions and answers the “What if…?” question. </a:t>
            </a:r>
          </a:p>
          <a:p>
            <a:pPr>
              <a:buClr>
                <a:srgbClr val="005892"/>
              </a:buClr>
            </a:pPr>
            <a:endParaRPr lang="en-GB" sz="2800" dirty="0"/>
          </a:p>
          <a:p>
            <a:pPr marL="0" indent="0">
              <a:buClr>
                <a:srgbClr val="005892"/>
              </a:buClr>
              <a:buNone/>
            </a:pPr>
            <a:r>
              <a:rPr lang="en-GB" sz="2800" dirty="0">
                <a:solidFill>
                  <a:srgbClr val="773580"/>
                </a:solidFill>
              </a:rPr>
              <a:t>Optimisation</a:t>
            </a:r>
            <a:r>
              <a:rPr lang="en-GB" sz="2800" dirty="0"/>
              <a:t> uses problem solving to achieve the best outcome.</a:t>
            </a:r>
          </a:p>
          <a:p>
            <a:pPr marL="0" indent="0">
              <a:buClr>
                <a:srgbClr val="005892"/>
              </a:buClr>
              <a:buNone/>
            </a:pPr>
            <a:endParaRPr lang="en-GB" sz="2800" dirty="0">
              <a:highlight>
                <a:srgbClr val="FFFF00"/>
              </a:highlight>
            </a:endParaRPr>
          </a:p>
          <a:p>
            <a:pPr marL="0" indent="0">
              <a:buClr>
                <a:srgbClr val="005892"/>
              </a:buClr>
              <a:buNone/>
            </a:pPr>
            <a:r>
              <a:rPr lang="en-GB" sz="2800" dirty="0">
                <a:solidFill>
                  <a:srgbClr val="773580"/>
                </a:solidFill>
              </a:rPr>
              <a:t>Forecasting</a:t>
            </a:r>
            <a:r>
              <a:rPr lang="en-GB" sz="2800" dirty="0"/>
              <a:t> is used to estimate unknown outcomes with more accuracy.</a:t>
            </a:r>
          </a:p>
          <a:p>
            <a:pPr marL="0" indent="0">
              <a:buClr>
                <a:srgbClr val="005892"/>
              </a:buClr>
              <a:buNone/>
            </a:pPr>
            <a:endParaRPr lang="en-GB" sz="2800" dirty="0"/>
          </a:p>
          <a:p>
            <a:pPr>
              <a:buClr>
                <a:srgbClr val="005892"/>
              </a:buClr>
            </a:pPr>
            <a:endParaRPr lang="en-GB" sz="2800" dirty="0"/>
          </a:p>
          <a:p>
            <a:pPr marL="0" indent="0">
              <a:buNone/>
            </a:pPr>
            <a:endParaRPr lang="en-US" sz="2800" dirty="0"/>
          </a:p>
        </p:txBody>
      </p:sp>
    </p:spTree>
    <p:extLst>
      <p:ext uri="{BB962C8B-B14F-4D97-AF65-F5344CB8AC3E}">
        <p14:creationId xmlns:p14="http://schemas.microsoft.com/office/powerpoint/2010/main" val="27371123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Where can OR take you?</a:t>
            </a:r>
          </a:p>
        </p:txBody>
      </p:sp>
      <p:pic>
        <p:nvPicPr>
          <p:cNvPr id="4" name="Picture 50" descr="Image result for amey consulting logo">
            <a:extLst>
              <a:ext uri="{FF2B5EF4-FFF2-40B4-BE49-F238E27FC236}">
                <a16:creationId xmlns:a16="http://schemas.microsoft.com/office/drawing/2014/main" id="{7F916BCC-B19E-FF65-1695-D8C7E667126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242410" y="3177364"/>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tesco logo">
            <a:extLst>
              <a:ext uri="{FF2B5EF4-FFF2-40B4-BE49-F238E27FC236}">
                <a16:creationId xmlns:a16="http://schemas.microsoft.com/office/drawing/2014/main" id="{ED6B46AC-5B3F-3810-775A-9E4D1F055FE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288760" y="2608403"/>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4" descr="Image result for british airways logo">
            <a:extLst>
              <a:ext uri="{FF2B5EF4-FFF2-40B4-BE49-F238E27FC236}">
                <a16:creationId xmlns:a16="http://schemas.microsoft.com/office/drawing/2014/main" id="{294917D6-76AC-4471-5F59-8D0DFD9BE33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47727" y="5650483"/>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Image result for movement strategies">
            <a:extLst>
              <a:ext uri="{FF2B5EF4-FFF2-40B4-BE49-F238E27FC236}">
                <a16:creationId xmlns:a16="http://schemas.microsoft.com/office/drawing/2014/main" id="{4F94DF6E-9CE4-B80C-1AE2-A75EAA5519E0}"/>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192295" y="4258875"/>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4" descr="Image result for nats logo">
            <a:extLst>
              <a:ext uri="{FF2B5EF4-FFF2-40B4-BE49-F238E27FC236}">
                <a16:creationId xmlns:a16="http://schemas.microsoft.com/office/drawing/2014/main" id="{CB69DBA5-F20B-CB9A-A032-1F9158C2F55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123838" y="5011692"/>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6" descr="Image result for dstl">
            <a:extLst>
              <a:ext uri="{FF2B5EF4-FFF2-40B4-BE49-F238E27FC236}">
                <a16:creationId xmlns:a16="http://schemas.microsoft.com/office/drawing/2014/main" id="{517D30C9-CC21-A684-E0BA-8690A231C2B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5552" y="3442894"/>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2" descr="Image result for bt logo">
            <a:extLst>
              <a:ext uri="{FF2B5EF4-FFF2-40B4-BE49-F238E27FC236}">
                <a16:creationId xmlns:a16="http://schemas.microsoft.com/office/drawing/2014/main" id="{AB081E5D-93E1-E51B-6469-2458FB56C2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45959" y="5123034"/>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4" descr="Image result for home office logo">
            <a:extLst>
              <a:ext uri="{FF2B5EF4-FFF2-40B4-BE49-F238E27FC236}">
                <a16:creationId xmlns:a16="http://schemas.microsoft.com/office/drawing/2014/main" id="{880EFB32-7170-FECC-5612-B223681AE68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05065" y="2897130"/>
            <a:ext cx="2127478" cy="106373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0" descr="Image result for bae systems logo">
            <a:extLst>
              <a:ext uri="{FF2B5EF4-FFF2-40B4-BE49-F238E27FC236}">
                <a16:creationId xmlns:a16="http://schemas.microsoft.com/office/drawing/2014/main" id="{1111E69C-AC2F-91B4-4358-9A87BDED352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5510" y="2618119"/>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4" descr="Image result for ons logo">
            <a:extLst>
              <a:ext uri="{FF2B5EF4-FFF2-40B4-BE49-F238E27FC236}">
                <a16:creationId xmlns:a16="http://schemas.microsoft.com/office/drawing/2014/main" id="{0D0EF209-17E0-B301-FA4F-174A187CD55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392" y="5650483"/>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6" descr="Image result for asda logo">
            <a:extLst>
              <a:ext uri="{FF2B5EF4-FFF2-40B4-BE49-F238E27FC236}">
                <a16:creationId xmlns:a16="http://schemas.microsoft.com/office/drawing/2014/main" id="{9B7537E6-70C4-3D27-6F3E-1E4B8B8666EE}"/>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29234" y="5055145"/>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92" descr="Image result for gain theory logo">
            <a:extLst>
              <a:ext uri="{FF2B5EF4-FFF2-40B4-BE49-F238E27FC236}">
                <a16:creationId xmlns:a16="http://schemas.microsoft.com/office/drawing/2014/main" id="{FB0677B7-A860-C7E3-0338-45800EC849C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47926" y="3333065"/>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8" descr="Image result for the information lab logo">
            <a:extLst>
              <a:ext uri="{FF2B5EF4-FFF2-40B4-BE49-F238E27FC236}">
                <a16:creationId xmlns:a16="http://schemas.microsoft.com/office/drawing/2014/main" id="{E282EDDB-8298-35DB-3AA3-C83480D7BD37}"/>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43928" y="4132592"/>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Astrazeneca Logos">
            <a:extLst>
              <a:ext uri="{FF2B5EF4-FFF2-40B4-BE49-F238E27FC236}">
                <a16:creationId xmlns:a16="http://schemas.microsoft.com/office/drawing/2014/main" id="{48377E7B-6D14-FAF0-9BAC-125E8F9F279C}"/>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232"/>
          <a:stretch/>
        </p:blipFill>
        <p:spPr bwMode="auto">
          <a:xfrm>
            <a:off x="3436419" y="5853378"/>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Admiral Group Plc | LinkedIn">
            <a:extLst>
              <a:ext uri="{FF2B5EF4-FFF2-40B4-BE49-F238E27FC236}">
                <a16:creationId xmlns:a16="http://schemas.microsoft.com/office/drawing/2014/main" id="{A6438CC6-8783-D3F2-661A-E3EBC6F20B9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27066" y="4895391"/>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4" descr="KPMG - Wikipedia">
            <a:extLst>
              <a:ext uri="{FF2B5EF4-FFF2-40B4-BE49-F238E27FC236}">
                <a16:creationId xmlns:a16="http://schemas.microsoft.com/office/drawing/2014/main" id="{00EEAC70-B083-08B3-A442-EC76432316F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61680" y="2625793"/>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Unilever - Wikipedia">
            <a:extLst>
              <a:ext uri="{FF2B5EF4-FFF2-40B4-BE49-F238E27FC236}">
                <a16:creationId xmlns:a16="http://schemas.microsoft.com/office/drawing/2014/main" id="{8B99C6DA-339C-5D5E-2767-1BD355F0C105}"/>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805233" y="4896112"/>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13073CD2-EB41-4A4D-CCCD-CE6E1C747306}"/>
              </a:ext>
            </a:extLst>
          </p:cNvPr>
          <p:cNvPicPr>
            <a:picLocks noChangeAspect="1"/>
          </p:cNvPicPr>
          <p:nvPr/>
        </p:nvPicPr>
        <p:blipFill rotWithShape="1">
          <a:blip r:embed="rId20">
            <a:extLst>
              <a:ext uri="{28A0092B-C50C-407E-A947-70E740481C1C}">
                <a14:useLocalDpi xmlns:a14="http://schemas.microsoft.com/office/drawing/2010/main" val="0"/>
              </a:ext>
            </a:extLst>
          </a:blip>
          <a:srcRect b="20333"/>
          <a:stretch/>
        </p:blipFill>
        <p:spPr>
          <a:xfrm>
            <a:off x="2805256" y="2564093"/>
            <a:ext cx="1551342" cy="775327"/>
          </a:xfrm>
          <a:prstGeom prst="rect">
            <a:avLst/>
          </a:prstGeom>
        </p:spPr>
      </p:pic>
      <p:pic>
        <p:nvPicPr>
          <p:cNvPr id="22" name="Picture 6" descr="CORMSIS Event | Mathematical Sciences | University of Southampton">
            <a:extLst>
              <a:ext uri="{FF2B5EF4-FFF2-40B4-BE49-F238E27FC236}">
                <a16:creationId xmlns:a16="http://schemas.microsoft.com/office/drawing/2014/main" id="{CE2E21A9-D9B3-699F-3774-1A1684223C6C}"/>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0454" r="5537"/>
          <a:stretch/>
        </p:blipFill>
        <p:spPr bwMode="auto">
          <a:xfrm>
            <a:off x="6389029" y="406358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Download Ocado Logo in SVG Vector or PNG File Format - Logo.wine">
            <a:extLst>
              <a:ext uri="{FF2B5EF4-FFF2-40B4-BE49-F238E27FC236}">
                <a16:creationId xmlns:a16="http://schemas.microsoft.com/office/drawing/2014/main" id="{59430715-618B-2D71-2495-77EEC28759A1}"/>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1942" t="14480" r="22237" b="13478"/>
          <a:stretch/>
        </p:blipFill>
        <p:spPr bwMode="auto">
          <a:xfrm>
            <a:off x="9436406" y="3500006"/>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0" descr="Image result for jlr logo">
            <a:extLst>
              <a:ext uri="{FF2B5EF4-FFF2-40B4-BE49-F238E27FC236}">
                <a16:creationId xmlns:a16="http://schemas.microsoft.com/office/drawing/2014/main" id="{8D3C6BA3-57B7-7921-ABBD-0EE1818DAE31}"/>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99439" y="5734733"/>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4" descr="Related image">
            <a:extLst>
              <a:ext uri="{FF2B5EF4-FFF2-40B4-BE49-F238E27FC236}">
                <a16:creationId xmlns:a16="http://schemas.microsoft.com/office/drawing/2014/main" id="{86DB8616-8752-40FC-A2A4-2202EF52C9C3}"/>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t="18206" b="10789"/>
          <a:stretch/>
        </p:blipFill>
        <p:spPr bwMode="auto">
          <a:xfrm>
            <a:off x="7820091" y="4063587"/>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a:extLst>
              <a:ext uri="{FF2B5EF4-FFF2-40B4-BE49-F238E27FC236}">
                <a16:creationId xmlns:a16="http://schemas.microsoft.com/office/drawing/2014/main" id="{A3AA1B09-AC64-BA2C-DC3A-AB1A43A67AEB}"/>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7310" t="13885" r="16891" b="13474"/>
          <a:stretch/>
        </p:blipFill>
        <p:spPr bwMode="auto">
          <a:xfrm>
            <a:off x="6504138" y="254487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a:extLst>
              <a:ext uri="{FF2B5EF4-FFF2-40B4-BE49-F238E27FC236}">
                <a16:creationId xmlns:a16="http://schemas.microsoft.com/office/drawing/2014/main" id="{1615B699-3D86-EE1E-D359-A48A7611E27A}"/>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7820" t="28202" r="7241" b="26178"/>
          <a:stretch/>
        </p:blipFill>
        <p:spPr bwMode="auto">
          <a:xfrm>
            <a:off x="4374297" y="262356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a:extLst>
              <a:ext uri="{FF2B5EF4-FFF2-40B4-BE49-F238E27FC236}">
                <a16:creationId xmlns:a16="http://schemas.microsoft.com/office/drawing/2014/main" id="{4D753B1F-F4F3-B386-C0C2-B0C5D1007093}"/>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232564" y="4275640"/>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Image result for ey logo">
            <a:extLst>
              <a:ext uri="{FF2B5EF4-FFF2-40B4-BE49-F238E27FC236}">
                <a16:creationId xmlns:a16="http://schemas.microsoft.com/office/drawing/2014/main" id="{8F2B9A76-1AEB-5DA8-DB2B-AE38304CC308}"/>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1217" t="16567" r="33103" b="27344"/>
          <a:stretch/>
        </p:blipFill>
        <p:spPr bwMode="auto">
          <a:xfrm>
            <a:off x="5035390" y="4100879"/>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8" descr="Image result for ibm logo">
            <a:extLst>
              <a:ext uri="{FF2B5EF4-FFF2-40B4-BE49-F238E27FC236}">
                <a16:creationId xmlns:a16="http://schemas.microsoft.com/office/drawing/2014/main" id="{24D58BE9-BD7F-14AB-F3EE-D56251B886BC}"/>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208870" y="5087024"/>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Ford Logo, Png, Meaning">
            <a:extLst>
              <a:ext uri="{FF2B5EF4-FFF2-40B4-BE49-F238E27FC236}">
                <a16:creationId xmlns:a16="http://schemas.microsoft.com/office/drawing/2014/main" id="{6E7A9F16-92C0-AC6E-7D1D-76A5299A4754}"/>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52695" y="3402904"/>
            <a:ext cx="2000399" cy="7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602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Interested?</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a:bodyPr>
          <a:lstStyle/>
          <a:p>
            <a:pPr marL="131400" indent="0">
              <a:lnSpc>
                <a:spcPct val="120000"/>
              </a:lnSpc>
              <a:spcBef>
                <a:spcPts val="0"/>
              </a:spcBef>
              <a:buClr>
                <a:schemeClr val="bg2">
                  <a:lumMod val="25000"/>
                </a:schemeClr>
              </a:buClr>
              <a:buNone/>
            </a:pPr>
            <a:r>
              <a:rPr lang="en-GB" sz="2800" dirty="0"/>
              <a:t>Next steps:</a:t>
            </a:r>
          </a:p>
          <a:p>
            <a:pPr marL="588600" lvl="1" indent="0">
              <a:lnSpc>
                <a:spcPct val="120000"/>
              </a:lnSpc>
              <a:spcBef>
                <a:spcPts val="0"/>
              </a:spcBef>
              <a:buClr>
                <a:srgbClr val="005892"/>
              </a:buClr>
              <a:buNone/>
            </a:pPr>
            <a:endParaRPr lang="en-GB" sz="2800" dirty="0"/>
          </a:p>
          <a:p>
            <a:pPr marL="588600" lvl="1" indent="0">
              <a:lnSpc>
                <a:spcPct val="120000"/>
              </a:lnSpc>
              <a:spcBef>
                <a:spcPts val="0"/>
              </a:spcBef>
              <a:buClr>
                <a:srgbClr val="005892"/>
              </a:buClr>
              <a:buNone/>
            </a:pPr>
            <a:r>
              <a:rPr lang="en-GB" sz="2800" dirty="0"/>
              <a:t>Maths GCSE and A Level</a:t>
            </a:r>
          </a:p>
          <a:p>
            <a:pPr marL="588600" lvl="1" indent="0">
              <a:lnSpc>
                <a:spcPct val="120000"/>
              </a:lnSpc>
              <a:spcBef>
                <a:spcPts val="0"/>
              </a:spcBef>
              <a:buClr>
                <a:srgbClr val="005892"/>
              </a:buClr>
              <a:buNone/>
            </a:pPr>
            <a:r>
              <a:rPr lang="en-GB" sz="2800" dirty="0"/>
              <a:t>Further Maths and Computer Science are highly beneficial</a:t>
            </a:r>
          </a:p>
          <a:p>
            <a:pPr marL="588600" lvl="1" indent="0">
              <a:lnSpc>
                <a:spcPct val="120000"/>
              </a:lnSpc>
              <a:spcBef>
                <a:spcPts val="0"/>
              </a:spcBef>
              <a:buClr>
                <a:srgbClr val="005892"/>
              </a:buClr>
              <a:buNone/>
            </a:pPr>
            <a:r>
              <a:rPr lang="en-GB" sz="2800" dirty="0"/>
              <a:t>Obtain a good classification in a STEM degree</a:t>
            </a:r>
          </a:p>
          <a:p>
            <a:pPr marL="588600" lvl="1" indent="0">
              <a:lnSpc>
                <a:spcPct val="120000"/>
              </a:lnSpc>
              <a:spcBef>
                <a:spcPts val="0"/>
              </a:spcBef>
              <a:buClr>
                <a:srgbClr val="005892"/>
              </a:buClr>
              <a:buNone/>
            </a:pPr>
            <a:r>
              <a:rPr lang="en-GB" sz="2800" dirty="0"/>
              <a:t>A masters degree in OR is often desirable, although not always essential</a:t>
            </a:r>
          </a:p>
          <a:p>
            <a:endParaRPr lang="en-GB" sz="2800" dirty="0"/>
          </a:p>
          <a:p>
            <a:pPr marL="0" indent="0">
              <a:buNone/>
            </a:pPr>
            <a:endParaRPr lang="en-US" sz="2800" dirty="0"/>
          </a:p>
        </p:txBody>
      </p:sp>
    </p:spTree>
    <p:extLst>
      <p:ext uri="{BB962C8B-B14F-4D97-AF65-F5344CB8AC3E}">
        <p14:creationId xmlns:p14="http://schemas.microsoft.com/office/powerpoint/2010/main" val="1005223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Find out more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a:bodyPr>
          <a:lstStyle/>
          <a:p>
            <a:pPr marL="0" indent="0" algn="ctr">
              <a:buNone/>
            </a:pPr>
            <a:endParaRPr lang="en-US" sz="4400" dirty="0"/>
          </a:p>
          <a:p>
            <a:pPr marL="0" indent="0" algn="ctr">
              <a:buNone/>
            </a:pPr>
            <a:r>
              <a:rPr lang="en-US" sz="4400" dirty="0">
                <a:hlinkClick r:id="rId3"/>
              </a:rPr>
              <a:t>www.theorsociety.com</a:t>
            </a:r>
            <a:endParaRPr lang="en-US" sz="4400" dirty="0"/>
          </a:p>
        </p:txBody>
      </p:sp>
    </p:spTree>
    <p:extLst>
      <p:ext uri="{BB962C8B-B14F-4D97-AF65-F5344CB8AC3E}">
        <p14:creationId xmlns:p14="http://schemas.microsoft.com/office/powerpoint/2010/main" val="3554863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Getting ready for school/college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Critical path analysis determines the </a:t>
            </a:r>
            <a:r>
              <a:rPr lang="en-GB" dirty="0">
                <a:solidFill>
                  <a:srgbClr val="773580"/>
                </a:solidFill>
              </a:rPr>
              <a:t>shortest possible time </a:t>
            </a:r>
            <a:r>
              <a:rPr lang="en-GB" dirty="0"/>
              <a:t>needed to complete the project.</a:t>
            </a:r>
          </a:p>
          <a:p>
            <a:pPr marL="0" indent="0">
              <a:buNone/>
            </a:pPr>
            <a:endParaRPr lang="en-GB" dirty="0"/>
          </a:p>
          <a:p>
            <a:pPr marL="0" indent="0">
              <a:buNone/>
            </a:pPr>
            <a:r>
              <a:rPr lang="en-GB" dirty="0"/>
              <a:t>You might have used critical path analysis to determine the shortest time you needed to get ready this morning, and therefore what the latest time you can wake up and still be on time is.</a:t>
            </a:r>
          </a:p>
          <a:p>
            <a:pPr marL="0" indent="0">
              <a:buNone/>
            </a:pPr>
            <a:endParaRPr lang="en-US" dirty="0"/>
          </a:p>
        </p:txBody>
      </p:sp>
    </p:spTree>
    <p:extLst>
      <p:ext uri="{BB962C8B-B14F-4D97-AF65-F5344CB8AC3E}">
        <p14:creationId xmlns:p14="http://schemas.microsoft.com/office/powerpoint/2010/main" val="362756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Critical Path Analysis Diagrams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dirty="0"/>
              <a:t>For more complex, or less intuitive projects, a critical path diagram is helpful.</a:t>
            </a:r>
          </a:p>
          <a:p>
            <a:pPr marL="0" indent="0">
              <a:buNone/>
            </a:pPr>
            <a:endParaRPr lang="en-US" dirty="0"/>
          </a:p>
        </p:txBody>
      </p:sp>
      <p:sp>
        <p:nvSpPr>
          <p:cNvPr id="4" name="Rectangle 3">
            <a:extLst>
              <a:ext uri="{FF2B5EF4-FFF2-40B4-BE49-F238E27FC236}">
                <a16:creationId xmlns:a16="http://schemas.microsoft.com/office/drawing/2014/main" id="{6528C16C-1A63-2981-5BDB-B6740B9FFDC1}"/>
              </a:ext>
            </a:extLst>
          </p:cNvPr>
          <p:cNvSpPr/>
          <p:nvPr/>
        </p:nvSpPr>
        <p:spPr>
          <a:xfrm>
            <a:off x="2261252" y="3825574"/>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5" name="Straight Connector 4">
            <a:extLst>
              <a:ext uri="{FF2B5EF4-FFF2-40B4-BE49-F238E27FC236}">
                <a16:creationId xmlns:a16="http://schemas.microsoft.com/office/drawing/2014/main" id="{55A44995-E7E3-32AB-8640-869184211DFE}"/>
              </a:ext>
            </a:extLst>
          </p:cNvPr>
          <p:cNvCxnSpPr>
            <a:stCxn id="4" idx="1"/>
            <a:endCxn id="4" idx="3"/>
          </p:cNvCxnSpPr>
          <p:nvPr/>
        </p:nvCxnSpPr>
        <p:spPr>
          <a:xfrm>
            <a:off x="2261252" y="4185614"/>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279663B0-9366-5F69-CA47-09B8BE92E077}"/>
              </a:ext>
            </a:extLst>
          </p:cNvPr>
          <p:cNvSpPr/>
          <p:nvPr/>
        </p:nvSpPr>
        <p:spPr>
          <a:xfrm>
            <a:off x="4120634" y="3825574"/>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7" name="Straight Connector 6">
            <a:extLst>
              <a:ext uri="{FF2B5EF4-FFF2-40B4-BE49-F238E27FC236}">
                <a16:creationId xmlns:a16="http://schemas.microsoft.com/office/drawing/2014/main" id="{15E5FF1A-A624-471A-4168-0EB43290C8FC}"/>
              </a:ext>
            </a:extLst>
          </p:cNvPr>
          <p:cNvCxnSpPr>
            <a:stCxn id="6" idx="1"/>
            <a:endCxn id="6" idx="3"/>
          </p:cNvCxnSpPr>
          <p:nvPr/>
        </p:nvCxnSpPr>
        <p:spPr>
          <a:xfrm>
            <a:off x="4120634" y="4185614"/>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A164E25-7B83-273B-EDB8-7B87AE46C0E3}"/>
              </a:ext>
            </a:extLst>
          </p:cNvPr>
          <p:cNvSpPr/>
          <p:nvPr/>
        </p:nvSpPr>
        <p:spPr>
          <a:xfrm>
            <a:off x="6280874" y="3099289"/>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9" name="Straight Connector 8">
            <a:extLst>
              <a:ext uri="{FF2B5EF4-FFF2-40B4-BE49-F238E27FC236}">
                <a16:creationId xmlns:a16="http://schemas.microsoft.com/office/drawing/2014/main" id="{4E483C65-4EC7-7373-2566-30F95A7BAB8F}"/>
              </a:ext>
            </a:extLst>
          </p:cNvPr>
          <p:cNvCxnSpPr>
            <a:stCxn id="8" idx="1"/>
            <a:endCxn id="8" idx="3"/>
          </p:cNvCxnSpPr>
          <p:nvPr/>
        </p:nvCxnSpPr>
        <p:spPr>
          <a:xfrm>
            <a:off x="6280874" y="3459329"/>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4AC4DF0E-20A1-554F-9715-D65A6BC0A018}"/>
              </a:ext>
            </a:extLst>
          </p:cNvPr>
          <p:cNvSpPr/>
          <p:nvPr/>
        </p:nvSpPr>
        <p:spPr>
          <a:xfrm>
            <a:off x="6280874" y="4457126"/>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11" name="Straight Connector 10">
            <a:extLst>
              <a:ext uri="{FF2B5EF4-FFF2-40B4-BE49-F238E27FC236}">
                <a16:creationId xmlns:a16="http://schemas.microsoft.com/office/drawing/2014/main" id="{DA802F3E-B03D-36A3-45F1-7CA819F31E3E}"/>
              </a:ext>
            </a:extLst>
          </p:cNvPr>
          <p:cNvCxnSpPr>
            <a:stCxn id="10" idx="1"/>
            <a:endCxn id="10" idx="3"/>
          </p:cNvCxnSpPr>
          <p:nvPr/>
        </p:nvCxnSpPr>
        <p:spPr>
          <a:xfrm>
            <a:off x="6280874" y="4817166"/>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8C06F96-D91C-8C1E-2906-3760B8E4787B}"/>
              </a:ext>
            </a:extLst>
          </p:cNvPr>
          <p:cNvCxnSpPr>
            <a:stCxn id="4" idx="3"/>
            <a:endCxn id="6" idx="1"/>
          </p:cNvCxnSpPr>
          <p:nvPr/>
        </p:nvCxnSpPr>
        <p:spPr>
          <a:xfrm>
            <a:off x="2693300" y="4185614"/>
            <a:ext cx="1427334" cy="0"/>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BADE47A-E91E-B515-5FDB-F2175CF74A1A}"/>
              </a:ext>
            </a:extLst>
          </p:cNvPr>
          <p:cNvCxnSpPr>
            <a:stCxn id="6" idx="3"/>
            <a:endCxn id="8" idx="1"/>
          </p:cNvCxnSpPr>
          <p:nvPr/>
        </p:nvCxnSpPr>
        <p:spPr>
          <a:xfrm flipV="1">
            <a:off x="4552682" y="3459330"/>
            <a:ext cx="1728192" cy="726285"/>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35179E0-2979-FCE4-20F1-9F1D92743785}"/>
              </a:ext>
            </a:extLst>
          </p:cNvPr>
          <p:cNvCxnSpPr>
            <a:stCxn id="6" idx="3"/>
            <a:endCxn id="10" idx="1"/>
          </p:cNvCxnSpPr>
          <p:nvPr/>
        </p:nvCxnSpPr>
        <p:spPr>
          <a:xfrm>
            <a:off x="4552682" y="4185614"/>
            <a:ext cx="1728192" cy="63155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B52C79B-634D-4E92-26A0-5178C88DD875}"/>
              </a:ext>
            </a:extLst>
          </p:cNvPr>
          <p:cNvSpPr txBox="1"/>
          <p:nvPr/>
        </p:nvSpPr>
        <p:spPr>
          <a:xfrm>
            <a:off x="3060725" y="3821669"/>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A(4)</a:t>
            </a:r>
          </a:p>
        </p:txBody>
      </p:sp>
      <p:sp>
        <p:nvSpPr>
          <p:cNvPr id="16" name="TextBox 15">
            <a:extLst>
              <a:ext uri="{FF2B5EF4-FFF2-40B4-BE49-F238E27FC236}">
                <a16:creationId xmlns:a16="http://schemas.microsoft.com/office/drawing/2014/main" id="{672DB957-ED7A-318E-11A3-342941A32FD3}"/>
              </a:ext>
            </a:extLst>
          </p:cNvPr>
          <p:cNvSpPr txBox="1"/>
          <p:nvPr/>
        </p:nvSpPr>
        <p:spPr>
          <a:xfrm>
            <a:off x="4984730" y="3429000"/>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B(2)</a:t>
            </a:r>
          </a:p>
        </p:txBody>
      </p:sp>
      <p:sp>
        <p:nvSpPr>
          <p:cNvPr id="17" name="TextBox 16">
            <a:extLst>
              <a:ext uri="{FF2B5EF4-FFF2-40B4-BE49-F238E27FC236}">
                <a16:creationId xmlns:a16="http://schemas.microsoft.com/office/drawing/2014/main" id="{1C4A628D-3D3C-57B5-6165-340ACDA552E6}"/>
              </a:ext>
            </a:extLst>
          </p:cNvPr>
          <p:cNvSpPr txBox="1"/>
          <p:nvPr/>
        </p:nvSpPr>
        <p:spPr>
          <a:xfrm>
            <a:off x="4984730" y="4608525"/>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C(5)</a:t>
            </a:r>
          </a:p>
        </p:txBody>
      </p:sp>
      <p:sp>
        <p:nvSpPr>
          <p:cNvPr id="18" name="TextBox 17">
            <a:extLst>
              <a:ext uri="{FF2B5EF4-FFF2-40B4-BE49-F238E27FC236}">
                <a16:creationId xmlns:a16="http://schemas.microsoft.com/office/drawing/2014/main" id="{A42B1925-BA18-739F-6FAF-164C630C9045}"/>
              </a:ext>
            </a:extLst>
          </p:cNvPr>
          <p:cNvSpPr txBox="1"/>
          <p:nvPr/>
        </p:nvSpPr>
        <p:spPr>
          <a:xfrm>
            <a:off x="2264902" y="3816982"/>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19" name="Rectangle 18">
            <a:extLst>
              <a:ext uri="{FF2B5EF4-FFF2-40B4-BE49-F238E27FC236}">
                <a16:creationId xmlns:a16="http://schemas.microsoft.com/office/drawing/2014/main" id="{8875E4B4-2FB9-FA05-72A3-C46A57202490}"/>
              </a:ext>
            </a:extLst>
          </p:cNvPr>
          <p:cNvSpPr/>
          <p:nvPr/>
        </p:nvSpPr>
        <p:spPr>
          <a:xfrm>
            <a:off x="4120634" y="3838436"/>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4</a:t>
            </a:r>
          </a:p>
        </p:txBody>
      </p:sp>
      <p:sp>
        <p:nvSpPr>
          <p:cNvPr id="20" name="Rectangle 19">
            <a:extLst>
              <a:ext uri="{FF2B5EF4-FFF2-40B4-BE49-F238E27FC236}">
                <a16:creationId xmlns:a16="http://schemas.microsoft.com/office/drawing/2014/main" id="{11451160-BA2E-2C9F-E1BE-3F0227FC8910}"/>
              </a:ext>
            </a:extLst>
          </p:cNvPr>
          <p:cNvSpPr/>
          <p:nvPr/>
        </p:nvSpPr>
        <p:spPr>
          <a:xfrm>
            <a:off x="6280874" y="3096654"/>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6</a:t>
            </a:r>
          </a:p>
        </p:txBody>
      </p:sp>
      <p:sp>
        <p:nvSpPr>
          <p:cNvPr id="21" name="Rectangle 20">
            <a:extLst>
              <a:ext uri="{FF2B5EF4-FFF2-40B4-BE49-F238E27FC236}">
                <a16:creationId xmlns:a16="http://schemas.microsoft.com/office/drawing/2014/main" id="{8DD95689-3DA0-DA44-8DC6-121547B10FFF}"/>
              </a:ext>
            </a:extLst>
          </p:cNvPr>
          <p:cNvSpPr/>
          <p:nvPr/>
        </p:nvSpPr>
        <p:spPr>
          <a:xfrm>
            <a:off x="6280874" y="4452812"/>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9</a:t>
            </a:r>
          </a:p>
        </p:txBody>
      </p:sp>
      <p:sp>
        <p:nvSpPr>
          <p:cNvPr id="22" name="Rectangle 21">
            <a:extLst>
              <a:ext uri="{FF2B5EF4-FFF2-40B4-BE49-F238E27FC236}">
                <a16:creationId xmlns:a16="http://schemas.microsoft.com/office/drawing/2014/main" id="{26347D9C-CE15-364C-2E5C-0983AEBC7218}"/>
              </a:ext>
            </a:extLst>
          </p:cNvPr>
          <p:cNvSpPr/>
          <p:nvPr/>
        </p:nvSpPr>
        <p:spPr>
          <a:xfrm>
            <a:off x="8225090" y="3825574"/>
            <a:ext cx="432048" cy="720080"/>
          </a:xfrm>
          <a:prstGeom prst="rect">
            <a:avLst/>
          </a:prstGeom>
          <a:noFill/>
          <a:ln w="38100">
            <a:solidFill>
              <a:srgbClr val="933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05759"/>
              </a:solidFill>
              <a:latin typeface="Roboto" panose="02000000000000000000" pitchFamily="2" charset="0"/>
            </a:endParaRPr>
          </a:p>
        </p:txBody>
      </p:sp>
      <p:cxnSp>
        <p:nvCxnSpPr>
          <p:cNvPr id="23" name="Straight Connector 22">
            <a:extLst>
              <a:ext uri="{FF2B5EF4-FFF2-40B4-BE49-F238E27FC236}">
                <a16:creationId xmlns:a16="http://schemas.microsoft.com/office/drawing/2014/main" id="{76AAC93B-F056-0539-ED5F-7B7444EC10A2}"/>
              </a:ext>
            </a:extLst>
          </p:cNvPr>
          <p:cNvCxnSpPr>
            <a:stCxn id="22" idx="1"/>
            <a:endCxn id="22" idx="3"/>
          </p:cNvCxnSpPr>
          <p:nvPr/>
        </p:nvCxnSpPr>
        <p:spPr>
          <a:xfrm>
            <a:off x="8225090" y="4185614"/>
            <a:ext cx="432048" cy="0"/>
          </a:xfrm>
          <a:prstGeom prst="line">
            <a:avLst/>
          </a:prstGeom>
          <a:ln w="38100">
            <a:solidFill>
              <a:srgbClr val="93328E"/>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94AF6E0A-62AB-4A40-1EC3-065A3694A828}"/>
              </a:ext>
            </a:extLst>
          </p:cNvPr>
          <p:cNvSpPr/>
          <p:nvPr/>
        </p:nvSpPr>
        <p:spPr>
          <a:xfrm>
            <a:off x="8153082" y="3821260"/>
            <a:ext cx="576064" cy="369332"/>
          </a:xfrm>
          <a:prstGeom prst="rect">
            <a:avLst/>
          </a:prstGeom>
        </p:spPr>
        <p:txBody>
          <a:bodyPr wrap="square">
            <a:spAutoFit/>
          </a:bodyPr>
          <a:lstStyle/>
          <a:p>
            <a:pPr algn="ctr"/>
            <a:r>
              <a:rPr lang="en-GB" dirty="0">
                <a:solidFill>
                  <a:srgbClr val="505759"/>
                </a:solidFill>
                <a:latin typeface="Roboto" panose="02000000000000000000" pitchFamily="2" charset="0"/>
              </a:rPr>
              <a:t>12</a:t>
            </a:r>
          </a:p>
        </p:txBody>
      </p:sp>
      <p:cxnSp>
        <p:nvCxnSpPr>
          <p:cNvPr id="25" name="Straight Arrow Connector 24">
            <a:extLst>
              <a:ext uri="{FF2B5EF4-FFF2-40B4-BE49-F238E27FC236}">
                <a16:creationId xmlns:a16="http://schemas.microsoft.com/office/drawing/2014/main" id="{FE60FE53-ECFC-F6A6-05C4-95367D786936}"/>
              </a:ext>
            </a:extLst>
          </p:cNvPr>
          <p:cNvCxnSpPr>
            <a:stCxn id="8" idx="3"/>
          </p:cNvCxnSpPr>
          <p:nvPr/>
        </p:nvCxnSpPr>
        <p:spPr>
          <a:xfrm>
            <a:off x="6712922" y="3459330"/>
            <a:ext cx="1512168" cy="726285"/>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FFF6F13-AC8F-AD77-BE73-DEC66FCD63AD}"/>
              </a:ext>
            </a:extLst>
          </p:cNvPr>
          <p:cNvCxnSpPr>
            <a:stCxn id="10" idx="3"/>
            <a:endCxn id="22" idx="1"/>
          </p:cNvCxnSpPr>
          <p:nvPr/>
        </p:nvCxnSpPr>
        <p:spPr>
          <a:xfrm flipV="1">
            <a:off x="6712922" y="4185614"/>
            <a:ext cx="1512168" cy="631552"/>
          </a:xfrm>
          <a:prstGeom prst="straightConnector1">
            <a:avLst/>
          </a:prstGeom>
          <a:ln w="25400">
            <a:solidFill>
              <a:srgbClr val="93328E"/>
            </a:solidFill>
            <a:tailEnd type="triangle" w="lg" len="lg"/>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4D2452F-EAFE-FA75-2610-66EDF4626A73}"/>
              </a:ext>
            </a:extLst>
          </p:cNvPr>
          <p:cNvSpPr txBox="1"/>
          <p:nvPr/>
        </p:nvSpPr>
        <p:spPr>
          <a:xfrm>
            <a:off x="7288986" y="3424306"/>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D(6)</a:t>
            </a:r>
          </a:p>
        </p:txBody>
      </p:sp>
      <p:sp>
        <p:nvSpPr>
          <p:cNvPr id="28" name="TextBox 27">
            <a:extLst>
              <a:ext uri="{FF2B5EF4-FFF2-40B4-BE49-F238E27FC236}">
                <a16:creationId xmlns:a16="http://schemas.microsoft.com/office/drawing/2014/main" id="{5C6EE653-231D-A26F-E4AC-7D798366E234}"/>
              </a:ext>
            </a:extLst>
          </p:cNvPr>
          <p:cNvSpPr txBox="1"/>
          <p:nvPr/>
        </p:nvSpPr>
        <p:spPr>
          <a:xfrm>
            <a:off x="7319563" y="4545654"/>
            <a:ext cx="648072" cy="338554"/>
          </a:xfrm>
          <a:prstGeom prst="rect">
            <a:avLst/>
          </a:prstGeom>
          <a:noFill/>
        </p:spPr>
        <p:txBody>
          <a:bodyPr wrap="square" rtlCol="0">
            <a:spAutoFit/>
          </a:bodyPr>
          <a:lstStyle/>
          <a:p>
            <a:r>
              <a:rPr lang="en-GB" sz="1600" dirty="0">
                <a:solidFill>
                  <a:srgbClr val="505759"/>
                </a:solidFill>
                <a:latin typeface="Roboto" panose="02000000000000000000" pitchFamily="2" charset="0"/>
              </a:rPr>
              <a:t>E(1)</a:t>
            </a:r>
          </a:p>
        </p:txBody>
      </p:sp>
      <p:sp>
        <p:nvSpPr>
          <p:cNvPr id="29" name="Rectangle 28">
            <a:extLst>
              <a:ext uri="{FF2B5EF4-FFF2-40B4-BE49-F238E27FC236}">
                <a16:creationId xmlns:a16="http://schemas.microsoft.com/office/drawing/2014/main" id="{D8E1828A-1565-7109-CEFF-74B2549F4B8A}"/>
              </a:ext>
            </a:extLst>
          </p:cNvPr>
          <p:cNvSpPr/>
          <p:nvPr/>
        </p:nvSpPr>
        <p:spPr>
          <a:xfrm>
            <a:off x="8136606" y="4178959"/>
            <a:ext cx="576064" cy="369332"/>
          </a:xfrm>
          <a:prstGeom prst="rect">
            <a:avLst/>
          </a:prstGeom>
        </p:spPr>
        <p:txBody>
          <a:bodyPr wrap="square">
            <a:spAutoFit/>
          </a:bodyPr>
          <a:lstStyle/>
          <a:p>
            <a:pPr algn="ctr"/>
            <a:r>
              <a:rPr lang="en-GB" dirty="0">
                <a:solidFill>
                  <a:srgbClr val="505759"/>
                </a:solidFill>
                <a:latin typeface="Roboto" panose="02000000000000000000" pitchFamily="2" charset="0"/>
              </a:rPr>
              <a:t>12</a:t>
            </a:r>
          </a:p>
        </p:txBody>
      </p:sp>
      <p:sp>
        <p:nvSpPr>
          <p:cNvPr id="30" name="Rectangle 29">
            <a:extLst>
              <a:ext uri="{FF2B5EF4-FFF2-40B4-BE49-F238E27FC236}">
                <a16:creationId xmlns:a16="http://schemas.microsoft.com/office/drawing/2014/main" id="{012FD2C7-4F61-78CA-4E5E-85207F35B170}"/>
              </a:ext>
            </a:extLst>
          </p:cNvPr>
          <p:cNvSpPr/>
          <p:nvPr/>
        </p:nvSpPr>
        <p:spPr>
          <a:xfrm>
            <a:off x="6208396" y="4807874"/>
            <a:ext cx="576064" cy="369332"/>
          </a:xfrm>
          <a:prstGeom prst="rect">
            <a:avLst/>
          </a:prstGeom>
        </p:spPr>
        <p:txBody>
          <a:bodyPr wrap="square">
            <a:spAutoFit/>
          </a:bodyPr>
          <a:lstStyle/>
          <a:p>
            <a:pPr algn="ctr"/>
            <a:r>
              <a:rPr lang="en-GB" dirty="0">
                <a:solidFill>
                  <a:srgbClr val="505759"/>
                </a:solidFill>
                <a:latin typeface="Roboto" panose="02000000000000000000" pitchFamily="2" charset="0"/>
              </a:rPr>
              <a:t>11</a:t>
            </a:r>
          </a:p>
        </p:txBody>
      </p:sp>
      <p:sp>
        <p:nvSpPr>
          <p:cNvPr id="31" name="Rectangle 30">
            <a:extLst>
              <a:ext uri="{FF2B5EF4-FFF2-40B4-BE49-F238E27FC236}">
                <a16:creationId xmlns:a16="http://schemas.microsoft.com/office/drawing/2014/main" id="{F21B70D2-AEE5-1CAF-3C22-557E57E55D1A}"/>
              </a:ext>
            </a:extLst>
          </p:cNvPr>
          <p:cNvSpPr/>
          <p:nvPr/>
        </p:nvSpPr>
        <p:spPr>
          <a:xfrm>
            <a:off x="6278073" y="3479126"/>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6</a:t>
            </a:r>
          </a:p>
        </p:txBody>
      </p:sp>
      <p:sp>
        <p:nvSpPr>
          <p:cNvPr id="32" name="TextBox 31">
            <a:extLst>
              <a:ext uri="{FF2B5EF4-FFF2-40B4-BE49-F238E27FC236}">
                <a16:creationId xmlns:a16="http://schemas.microsoft.com/office/drawing/2014/main" id="{F1079933-A208-5CF1-DF48-4080090496A3}"/>
              </a:ext>
            </a:extLst>
          </p:cNvPr>
          <p:cNvSpPr txBox="1"/>
          <p:nvPr/>
        </p:nvSpPr>
        <p:spPr>
          <a:xfrm>
            <a:off x="2261252" y="4194906"/>
            <a:ext cx="432048" cy="369332"/>
          </a:xfrm>
          <a:prstGeom prst="rect">
            <a:avLst/>
          </a:prstGeom>
          <a:noFill/>
        </p:spPr>
        <p:txBody>
          <a:bodyPr wrap="square" rtlCol="0">
            <a:spAutoFit/>
          </a:bodyPr>
          <a:lstStyle/>
          <a:p>
            <a:pPr algn="ctr"/>
            <a:r>
              <a:rPr lang="en-GB" dirty="0">
                <a:solidFill>
                  <a:srgbClr val="505759"/>
                </a:solidFill>
                <a:latin typeface="Roboto" panose="02000000000000000000" pitchFamily="2" charset="0"/>
              </a:rPr>
              <a:t>0</a:t>
            </a:r>
          </a:p>
        </p:txBody>
      </p:sp>
      <p:sp>
        <p:nvSpPr>
          <p:cNvPr id="33" name="Rectangle 32">
            <a:extLst>
              <a:ext uri="{FF2B5EF4-FFF2-40B4-BE49-F238E27FC236}">
                <a16:creationId xmlns:a16="http://schemas.microsoft.com/office/drawing/2014/main" id="{6481D3C9-F3DB-55F7-0100-5288514C9F6C}"/>
              </a:ext>
            </a:extLst>
          </p:cNvPr>
          <p:cNvSpPr/>
          <p:nvPr/>
        </p:nvSpPr>
        <p:spPr>
          <a:xfrm>
            <a:off x="4112396" y="4187399"/>
            <a:ext cx="432048" cy="369332"/>
          </a:xfrm>
          <a:prstGeom prst="rect">
            <a:avLst/>
          </a:prstGeom>
        </p:spPr>
        <p:txBody>
          <a:bodyPr wrap="square">
            <a:spAutoFit/>
          </a:bodyPr>
          <a:lstStyle/>
          <a:p>
            <a:pPr algn="ctr"/>
            <a:r>
              <a:rPr lang="en-GB" dirty="0">
                <a:solidFill>
                  <a:srgbClr val="505759"/>
                </a:solidFill>
                <a:latin typeface="Roboto" panose="02000000000000000000" pitchFamily="2" charset="0"/>
              </a:rPr>
              <a:t>4</a:t>
            </a:r>
          </a:p>
        </p:txBody>
      </p:sp>
    </p:spTree>
    <p:extLst>
      <p:ext uri="{BB962C8B-B14F-4D97-AF65-F5344CB8AC3E}">
        <p14:creationId xmlns:p14="http://schemas.microsoft.com/office/powerpoint/2010/main" val="233165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500"/>
                                        <p:tgtEl>
                                          <p:spTgt spid="2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21"/>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fade">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fade">
                                      <p:cBhvr>
                                        <p:cTn id="103" dur="500"/>
                                        <p:tgtEl>
                                          <p:spTgt spid="31"/>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5" grpId="0"/>
      <p:bldP spid="16" grpId="0"/>
      <p:bldP spid="17" grpId="0"/>
      <p:bldP spid="18" grpId="0"/>
      <p:bldP spid="19" grpId="0"/>
      <p:bldP spid="20" grpId="0"/>
      <p:bldP spid="21" grpId="0"/>
      <p:bldP spid="22" grpId="0" animBg="1"/>
      <p:bldP spid="24" grpId="0"/>
      <p:bldP spid="27" grpId="0"/>
      <p:bldP spid="28"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Cooking Bolognese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b="0" dirty="0">
                <a:latin typeface="Roboto" panose="02000000000000000000" pitchFamily="2" charset="0"/>
                <a:ea typeface="Roboto" panose="02000000000000000000" pitchFamily="2" charset="0"/>
              </a:rPr>
              <a:t>You want to cook spaghetti Bolognese for tea tonight, but your friends want to go to the cinema with you.</a:t>
            </a:r>
          </a:p>
          <a:p>
            <a:endParaRPr lang="en-GB" b="0" dirty="0">
              <a:latin typeface="Roboto" panose="02000000000000000000" pitchFamily="2" charset="0"/>
              <a:ea typeface="Roboto" panose="02000000000000000000" pitchFamily="2" charset="0"/>
            </a:endParaRPr>
          </a:p>
          <a:p>
            <a:pPr marL="0" indent="0">
              <a:buNone/>
            </a:pPr>
            <a:r>
              <a:rPr lang="en-GB" b="0" dirty="0">
                <a:latin typeface="Roboto" panose="02000000000000000000" pitchFamily="2" charset="0"/>
                <a:ea typeface="Roboto" panose="02000000000000000000" pitchFamily="2" charset="0"/>
              </a:rPr>
              <a:t>Your task is to find the quickest way to cook spaghetti Bolognese, so that you can tell your friends when you can go to the cinema.</a:t>
            </a:r>
          </a:p>
          <a:p>
            <a:pPr marL="0" indent="0">
              <a:buNone/>
            </a:pPr>
            <a:endParaRPr lang="en-US" dirty="0"/>
          </a:p>
        </p:txBody>
      </p:sp>
    </p:spTree>
    <p:extLst>
      <p:ext uri="{BB962C8B-B14F-4D97-AF65-F5344CB8AC3E}">
        <p14:creationId xmlns:p14="http://schemas.microsoft.com/office/powerpoint/2010/main" val="1497553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challenge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b="0" dirty="0">
                <a:latin typeface="Roboto" panose="02000000000000000000" pitchFamily="2" charset="0"/>
                <a:ea typeface="Roboto" panose="02000000000000000000" pitchFamily="2" charset="0"/>
              </a:rPr>
              <a:t>Have you got time </a:t>
            </a:r>
            <a:r>
              <a:rPr lang="en-GB" dirty="0">
                <a:ea typeface="Roboto" panose="02000000000000000000" pitchFamily="2" charset="0"/>
              </a:rPr>
              <a:t>to cook and go to the cinema</a:t>
            </a:r>
            <a:r>
              <a:rPr lang="en-GB" b="0" dirty="0">
                <a:latin typeface="Roboto" panose="02000000000000000000" pitchFamily="2" charset="0"/>
                <a:ea typeface="Roboto" panose="02000000000000000000" pitchFamily="2" charset="0"/>
              </a:rPr>
              <a:t>?</a:t>
            </a:r>
          </a:p>
          <a:p>
            <a:pPr marL="0" indent="0">
              <a:buNone/>
            </a:pPr>
            <a:endParaRPr lang="en-GB" b="0" dirty="0">
              <a:latin typeface="Roboto" panose="02000000000000000000" pitchFamily="2" charset="0"/>
              <a:ea typeface="Roboto" panose="02000000000000000000" pitchFamily="2" charset="0"/>
            </a:endParaRPr>
          </a:p>
          <a:p>
            <a:pPr marL="0" indent="0">
              <a:buNone/>
            </a:pPr>
            <a:r>
              <a:rPr lang="en-GB" b="0" dirty="0">
                <a:latin typeface="Roboto" panose="02000000000000000000" pitchFamily="2" charset="0"/>
                <a:ea typeface="Roboto" panose="02000000000000000000" pitchFamily="2" charset="0"/>
              </a:rPr>
              <a:t>When should you start cooking to ensure you have enough time to go to the cinema?</a:t>
            </a:r>
          </a:p>
          <a:p>
            <a:pPr marL="0" indent="0">
              <a:buNone/>
            </a:pPr>
            <a:endParaRPr lang="en-GB" b="0" dirty="0">
              <a:latin typeface="Roboto" panose="02000000000000000000" pitchFamily="2" charset="0"/>
              <a:ea typeface="Roboto" panose="02000000000000000000" pitchFamily="2" charset="0"/>
            </a:endParaRPr>
          </a:p>
          <a:p>
            <a:pPr marL="0" indent="0">
              <a:buNone/>
            </a:pPr>
            <a:r>
              <a:rPr lang="en-GB" b="0" dirty="0">
                <a:latin typeface="Roboto" panose="02000000000000000000" pitchFamily="2" charset="0"/>
                <a:ea typeface="Roboto" panose="02000000000000000000" pitchFamily="2" charset="0"/>
              </a:rPr>
              <a:t>In what order should you do the activities to complete the project as early as possible?</a:t>
            </a:r>
          </a:p>
          <a:p>
            <a:pPr marL="0" indent="0">
              <a:buNone/>
            </a:pPr>
            <a:endParaRPr lang="en-GB" b="0" dirty="0">
              <a:latin typeface="Roboto" panose="02000000000000000000" pitchFamily="2" charset="0"/>
              <a:ea typeface="Roboto" panose="02000000000000000000" pitchFamily="2" charset="0"/>
            </a:endParaRPr>
          </a:p>
          <a:p>
            <a:pPr marL="0" indent="0">
              <a:buNone/>
            </a:pPr>
            <a:r>
              <a:rPr lang="en-GB" b="0" dirty="0">
                <a:latin typeface="Roboto" panose="02000000000000000000" pitchFamily="2" charset="0"/>
                <a:ea typeface="Roboto" panose="02000000000000000000" pitchFamily="2" charset="0"/>
              </a:rPr>
              <a:t>How long will it take you to cook, eat and wash up?</a:t>
            </a:r>
          </a:p>
          <a:p>
            <a:pPr marL="0" indent="0">
              <a:buNone/>
            </a:pPr>
            <a:endParaRPr lang="en-US" dirty="0"/>
          </a:p>
        </p:txBody>
      </p:sp>
    </p:spTree>
    <p:extLst>
      <p:ext uri="{BB962C8B-B14F-4D97-AF65-F5344CB8AC3E}">
        <p14:creationId xmlns:p14="http://schemas.microsoft.com/office/powerpoint/2010/main" val="3606543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Key information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sz="2000" dirty="0">
                <a:latin typeface="Roboto" panose="02000000000000000000" pitchFamily="2" charset="0"/>
                <a:ea typeface="Roboto" panose="02000000000000000000" pitchFamily="2" charset="0"/>
              </a:rPr>
              <a:t>You start cooking at exactly 7pm. The possible film times available are: </a:t>
            </a:r>
          </a:p>
          <a:p>
            <a:pPr marL="0" indent="0">
              <a:buNone/>
            </a:pPr>
            <a:r>
              <a:rPr lang="en-GB" sz="2000" dirty="0">
                <a:latin typeface="Roboto" panose="02000000000000000000" pitchFamily="2" charset="0"/>
                <a:ea typeface="Roboto" panose="02000000000000000000" pitchFamily="2" charset="0"/>
              </a:rPr>
              <a:t>    </a:t>
            </a:r>
          </a:p>
          <a:p>
            <a:pPr marL="0" indent="0" algn="ctr">
              <a:buNone/>
            </a:pPr>
            <a:r>
              <a:rPr lang="en-GB" sz="2000" dirty="0">
                <a:latin typeface="Roboto" panose="02000000000000000000" pitchFamily="2" charset="0"/>
                <a:ea typeface="Roboto" panose="02000000000000000000" pitchFamily="2" charset="0"/>
              </a:rPr>
              <a:t>7:30pm, 8:00pm, 8:40pm, 9:00pm, 9:20pm or 9:50pm</a:t>
            </a:r>
          </a:p>
          <a:p>
            <a:pPr marL="0" indent="0">
              <a:buNone/>
            </a:pPr>
            <a:endParaRPr lang="en-GB" sz="2000" dirty="0">
              <a:latin typeface="Roboto" panose="02000000000000000000" pitchFamily="2" charset="0"/>
              <a:ea typeface="Roboto" panose="02000000000000000000" pitchFamily="2" charset="0"/>
            </a:endParaRPr>
          </a:p>
          <a:p>
            <a:pPr marL="0" indent="0">
              <a:buNone/>
            </a:pPr>
            <a:r>
              <a:rPr lang="en-GB" sz="2000" dirty="0">
                <a:ea typeface="Roboto" panose="02000000000000000000" pitchFamily="2" charset="0"/>
              </a:rPr>
              <a:t>I</a:t>
            </a:r>
            <a:r>
              <a:rPr lang="en-GB" sz="2000" dirty="0">
                <a:latin typeface="Roboto" panose="02000000000000000000" pitchFamily="2" charset="0"/>
                <a:ea typeface="Roboto" panose="02000000000000000000" pitchFamily="2" charset="0"/>
              </a:rPr>
              <a:t>t will take you 1 hour to eat, wash up and get ready to go out.</a:t>
            </a:r>
          </a:p>
          <a:p>
            <a:pPr marL="0" indent="0">
              <a:buNone/>
            </a:pPr>
            <a:r>
              <a:rPr lang="en-GB" sz="2000" dirty="0">
                <a:latin typeface="Roboto" panose="02000000000000000000" pitchFamily="2" charset="0"/>
                <a:ea typeface="Roboto" panose="02000000000000000000" pitchFamily="2" charset="0"/>
              </a:rPr>
              <a:t>It will take you 15 minutes to walk to the cinema.</a:t>
            </a:r>
          </a:p>
          <a:p>
            <a:pPr marL="0" indent="0">
              <a:buNone/>
            </a:pPr>
            <a:r>
              <a:rPr lang="en-GB" sz="2000" dirty="0">
                <a:ea typeface="Roboto" panose="02000000000000000000" pitchFamily="2" charset="0"/>
              </a:rPr>
              <a:t>Which film will you be able to see?</a:t>
            </a:r>
            <a:endParaRPr lang="en-GB" sz="2000" dirty="0">
              <a:latin typeface="Roboto" panose="02000000000000000000" pitchFamily="2" charset="0"/>
              <a:ea typeface="Roboto" panose="02000000000000000000" pitchFamily="2" charset="0"/>
            </a:endParaRPr>
          </a:p>
          <a:p>
            <a:pPr marL="0" indent="0">
              <a:buNone/>
            </a:pPr>
            <a:endParaRPr lang="en-US" dirty="0"/>
          </a:p>
        </p:txBody>
      </p:sp>
    </p:spTree>
    <p:extLst>
      <p:ext uri="{BB962C8B-B14F-4D97-AF65-F5344CB8AC3E}">
        <p14:creationId xmlns:p14="http://schemas.microsoft.com/office/powerpoint/2010/main" val="4129140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The recipe</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None/>
            </a:pPr>
            <a:r>
              <a:rPr lang="en-GB" b="0" dirty="0">
                <a:latin typeface="Roboto" panose="02000000000000000000" pitchFamily="2" charset="0"/>
                <a:ea typeface="Roboto" panose="02000000000000000000" pitchFamily="2" charset="0"/>
              </a:rPr>
              <a:t>You have managed to find a recipe online outlining the different tasks you need to complete to cook spaghetti Bolognese. </a:t>
            </a:r>
          </a:p>
          <a:p>
            <a:endParaRPr lang="en-GB" b="0" dirty="0">
              <a:latin typeface="Roboto" panose="02000000000000000000" pitchFamily="2" charset="0"/>
              <a:ea typeface="Roboto" panose="02000000000000000000" pitchFamily="2" charset="0"/>
            </a:endParaRPr>
          </a:p>
          <a:p>
            <a:pPr marL="0" indent="0">
              <a:buNone/>
            </a:pPr>
            <a:r>
              <a:rPr lang="en-GB" b="0" dirty="0">
                <a:latin typeface="Roboto" panose="02000000000000000000" pitchFamily="2" charset="0"/>
                <a:ea typeface="Roboto" panose="02000000000000000000" pitchFamily="2" charset="0"/>
              </a:rPr>
              <a:t>The recipe has been written on 7 different cards and mixed up. </a:t>
            </a:r>
          </a:p>
          <a:p>
            <a:endParaRPr lang="en-GB" b="0" dirty="0">
              <a:latin typeface="Roboto" panose="02000000000000000000" pitchFamily="2" charset="0"/>
              <a:ea typeface="Roboto" panose="02000000000000000000" pitchFamily="2" charset="0"/>
            </a:endParaRPr>
          </a:p>
          <a:p>
            <a:pPr marL="0" indent="0">
              <a:buNone/>
            </a:pPr>
            <a:r>
              <a:rPr lang="en-GB" b="0" dirty="0">
                <a:latin typeface="Roboto" panose="02000000000000000000" pitchFamily="2" charset="0"/>
                <a:ea typeface="Roboto" panose="02000000000000000000" pitchFamily="2" charset="0"/>
              </a:rPr>
              <a:t>Put the cards back in order and create a timeline.</a:t>
            </a:r>
          </a:p>
          <a:p>
            <a:pPr marL="0" indent="0">
              <a:buNone/>
            </a:pPr>
            <a:endParaRPr lang="en-US" dirty="0"/>
          </a:p>
        </p:txBody>
      </p:sp>
    </p:spTree>
    <p:extLst>
      <p:ext uri="{BB962C8B-B14F-4D97-AF65-F5344CB8AC3E}">
        <p14:creationId xmlns:p14="http://schemas.microsoft.com/office/powerpoint/2010/main" val="4206473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ORiE Presentation</Template>
  <TotalTime>26</TotalTime>
  <Words>4964</Words>
  <Application>Microsoft Office PowerPoint</Application>
  <PresentationFormat>Widescreen</PresentationFormat>
  <Paragraphs>585</Paragraphs>
  <Slides>37</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Aptos</vt:lpstr>
      <vt:lpstr>Aptos Display</vt:lpstr>
      <vt:lpstr>Arial</vt:lpstr>
      <vt:lpstr>Calibri</vt:lpstr>
      <vt:lpstr>Roboto</vt:lpstr>
      <vt:lpstr>Roboto Light</vt:lpstr>
      <vt:lpstr>Verdana</vt:lpstr>
      <vt:lpstr>Office Theme</vt:lpstr>
      <vt:lpstr>Critical Path Analysis – Cooking Bolognese</vt:lpstr>
      <vt:lpstr>Critical Path Analysis</vt:lpstr>
      <vt:lpstr>Making a cup of tea</vt:lpstr>
      <vt:lpstr>Getting ready for school/college</vt:lpstr>
      <vt:lpstr>Critical Path Analysis Diagrams</vt:lpstr>
      <vt:lpstr>Cooking Bolognese</vt:lpstr>
      <vt:lpstr>The challenge</vt:lpstr>
      <vt:lpstr>Key information</vt:lpstr>
      <vt:lpstr>The recipe</vt:lpstr>
      <vt:lpstr>The recipe</vt:lpstr>
      <vt:lpstr>Creating A Precedence Table</vt:lpstr>
      <vt:lpstr>Precedence Table</vt:lpstr>
      <vt:lpstr>Activity Networks</vt:lpstr>
      <vt:lpstr>Activity Network</vt:lpstr>
      <vt:lpstr>Activity Network</vt:lpstr>
      <vt:lpstr>Dummy activities</vt:lpstr>
      <vt:lpstr>Earliest start time &amp; latest finish time</vt:lpstr>
      <vt:lpstr>Earliest Start Time (EST)</vt:lpstr>
      <vt:lpstr>Earliest Start Time (EST)</vt:lpstr>
      <vt:lpstr>Earliest Start Time (EST)</vt:lpstr>
      <vt:lpstr>Latest Finish Time (LFT)</vt:lpstr>
      <vt:lpstr>Latest Finish Time (LFT)</vt:lpstr>
      <vt:lpstr>Latest Finish Time (LFT)</vt:lpstr>
      <vt:lpstr>The critical path</vt:lpstr>
      <vt:lpstr>The critical path</vt:lpstr>
      <vt:lpstr>The critical path</vt:lpstr>
      <vt:lpstr>Which film can you see?</vt:lpstr>
      <vt:lpstr>Critical Path Analysis</vt:lpstr>
      <vt:lpstr>Operational Research</vt:lpstr>
      <vt:lpstr>OR in detail - Supermarkets</vt:lpstr>
      <vt:lpstr>OR in detail - Airlines</vt:lpstr>
      <vt:lpstr>OR in detail -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Chiara Carparelli</dc:creator>
  <cp:lastModifiedBy>Chiara Carparelli</cp:lastModifiedBy>
  <cp:revision>1</cp:revision>
  <dcterms:created xsi:type="dcterms:W3CDTF">2025-04-01T10:40:47Z</dcterms:created>
  <dcterms:modified xsi:type="dcterms:W3CDTF">2025-04-01T11:07:08Z</dcterms:modified>
</cp:coreProperties>
</file>